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24" r:id="rId1"/>
    <p:sldMasterId id="2147483891" r:id="rId2"/>
  </p:sldMasterIdLst>
  <p:notesMasterIdLst>
    <p:notesMasterId r:id="rId24"/>
  </p:notesMasterIdLst>
  <p:handoutMasterIdLst>
    <p:handoutMasterId r:id="rId25"/>
  </p:handoutMasterIdLst>
  <p:sldIdLst>
    <p:sldId id="361" r:id="rId3"/>
    <p:sldId id="387" r:id="rId4"/>
    <p:sldId id="362" r:id="rId5"/>
    <p:sldId id="382" r:id="rId6"/>
    <p:sldId id="364" r:id="rId7"/>
    <p:sldId id="365" r:id="rId8"/>
    <p:sldId id="385" r:id="rId9"/>
    <p:sldId id="366" r:id="rId10"/>
    <p:sldId id="367" r:id="rId11"/>
    <p:sldId id="383" r:id="rId12"/>
    <p:sldId id="373" r:id="rId13"/>
    <p:sldId id="374" r:id="rId14"/>
    <p:sldId id="386" r:id="rId15"/>
    <p:sldId id="375" r:id="rId16"/>
    <p:sldId id="378" r:id="rId17"/>
    <p:sldId id="381" r:id="rId18"/>
    <p:sldId id="377" r:id="rId19"/>
    <p:sldId id="379" r:id="rId20"/>
    <p:sldId id="380" r:id="rId21"/>
    <p:sldId id="371" r:id="rId22"/>
    <p:sldId id="370" r:id="rId23"/>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5"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72"/>
    <p:restoredTop sz="96346"/>
  </p:normalViewPr>
  <p:slideViewPr>
    <p:cSldViewPr snapToGrid="0" snapToObjects="1">
      <p:cViewPr varScale="1">
        <p:scale>
          <a:sx n="191" d="100"/>
          <a:sy n="191" d="100"/>
        </p:scale>
        <p:origin x="184" y="240"/>
      </p:cViewPr>
      <p:guideLst>
        <p:guide orient="horz" pos="1620"/>
        <p:guide pos="2880"/>
      </p:guideLst>
    </p:cSldViewPr>
  </p:slideViewPr>
  <p:outlineViewPr>
    <p:cViewPr>
      <p:scale>
        <a:sx n="33" d="100"/>
        <a:sy n="33" d="100"/>
      </p:scale>
      <p:origin x="0" y="-23176"/>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2020 / © 2020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IBM Plex Sans"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2020 / © 2020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IBM Plex Sans"/>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IBM Plex Sans"/>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IBM Plex Sans"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8735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396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pic>
        <p:nvPicPr>
          <p:cNvPr id="6" name="Picture"/>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3812" y="4692553"/>
            <a:ext cx="521589" cy="208108"/>
          </a:xfrm>
          <a:prstGeom prst="rect">
            <a:avLst/>
          </a:prstGeom>
        </p:spPr>
      </p:pic>
    </p:spTree>
    <p:extLst>
      <p:ext uri="{BB962C8B-B14F-4D97-AF65-F5344CB8AC3E}">
        <p14:creationId xmlns:p14="http://schemas.microsoft.com/office/powerpoint/2010/main" val="17945047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700742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3906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6051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131547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12763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3742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81301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3752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57856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72682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05741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6872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6411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44687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37231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617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28083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327739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38155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242506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318794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64260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360591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8819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lvl1pPr>
            <a:lvl2pPr>
              <a:spcBef>
                <a:spcPts val="1100"/>
              </a:spcBef>
              <a:defRPr sz="1400"/>
            </a:lvl2pPr>
            <a:lvl3pPr>
              <a:spcBef>
                <a:spcPts val="1100"/>
              </a:spcBef>
              <a:defRPr sz="1400"/>
            </a:lvl3pPr>
            <a:lvl4pPr>
              <a:spcBef>
                <a:spcPts val="1100"/>
              </a:spcBef>
              <a:defRPr sz="1400"/>
            </a:lvl4pPr>
            <a:lvl5pPr>
              <a:spcBef>
                <a:spcPts val="110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4527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467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07208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69024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48213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3196" y="2312885"/>
            <a:ext cx="1297608" cy="517732"/>
          </a:xfrm>
          <a:prstGeom prst="rect">
            <a:avLst/>
          </a:prstGeom>
        </p:spPr>
      </p:pic>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1893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7177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Group Name / DOC ID / Month XX, 2020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a:t>Group Name / DOC ID / Month XX, 2020 / © 2020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Lst>
  <p:hf hdr="0" dt="0"/>
  <p:txStyles>
    <p:title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IBM Plex San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IBM Plex Sans"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IBM Plex Sans"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IBM Plex Sans"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image" Target="../media/image19.png"/><Relationship Id="rId16" Type="http://schemas.openxmlformats.org/officeDocument/2006/relationships/image" Target="../media/image33.png"/><Relationship Id="rId1" Type="http://schemas.openxmlformats.org/officeDocument/2006/relationships/slideLayout" Target="../slideLayouts/slideLayout11.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7.svg"/><Relationship Id="rId18" Type="http://schemas.openxmlformats.org/officeDocument/2006/relationships/image" Target="../media/image33.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image" Target="../media/image19.png"/><Relationship Id="rId16" Type="http://schemas.openxmlformats.org/officeDocument/2006/relationships/image" Target="../media/image40.png"/><Relationship Id="rId1" Type="http://schemas.openxmlformats.org/officeDocument/2006/relationships/slideLayout" Target="../slideLayouts/slideLayout11.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9.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11.xml"/><Relationship Id="rId4" Type="http://schemas.openxmlformats.org/officeDocument/2006/relationships/image" Target="../media/image44.jpg"/></Relationships>
</file>

<file path=ppt/slides/_rels/slide15.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48.sv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35.svg"/><Relationship Id="rId7" Type="http://schemas.openxmlformats.org/officeDocument/2006/relationships/image" Target="../media/image48.sv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11.xml"/><Relationship Id="rId4" Type="http://schemas.openxmlformats.org/officeDocument/2006/relationships/image" Target="../media/image44.jpg"/></Relationships>
</file>

<file path=ppt/slides/_rels/slide1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10311" y="201168"/>
            <a:ext cx="5049377" cy="4294632"/>
          </a:xfrm>
        </p:spPr>
        <p:txBody>
          <a:bodyPr/>
          <a:lstStyle/>
          <a:p>
            <a:r>
              <a:rPr lang="en-US" dirty="0" err="1"/>
              <a:t>Krios</a:t>
            </a:r>
            <a:r>
              <a:rPr lang="en-US" dirty="0"/>
              <a:t> – </a:t>
            </a:r>
            <a:r>
              <a:rPr lang="en-US" dirty="0" err="1"/>
              <a:t>GitSecure</a:t>
            </a:r>
            <a:r>
              <a:rPr lang="en-US" dirty="0"/>
              <a:t> Smart Updates</a:t>
            </a:r>
            <a:br>
              <a:rPr lang="en-US" dirty="0"/>
            </a:br>
            <a:r>
              <a:rPr lang="en-US" sz="1600" dirty="0"/>
              <a:t>—</a:t>
            </a:r>
            <a:br>
              <a:rPr lang="en-US" dirty="0"/>
            </a:br>
            <a:r>
              <a:rPr lang="en-US" sz="1600" dirty="0"/>
              <a:t>Nicholas Adamou</a:t>
            </a:r>
            <a:br>
              <a:rPr lang="en-US" sz="1600" dirty="0"/>
            </a:br>
            <a:r>
              <a:rPr lang="en-US" sz="1600" dirty="0"/>
              <a:t>Christopher Geier</a:t>
            </a:r>
            <a:br>
              <a:rPr lang="en-US" sz="1600" dirty="0"/>
            </a:br>
            <a:r>
              <a:rPr lang="en-US" sz="1600" dirty="0"/>
              <a:t>Kevan </a:t>
            </a:r>
            <a:r>
              <a:rPr lang="en-US" sz="1600" dirty="0" err="1"/>
              <a:t>Lucchini</a:t>
            </a:r>
            <a:br>
              <a:rPr lang="en-US" sz="1600" dirty="0"/>
            </a:br>
            <a:r>
              <a:rPr lang="en-US" sz="1600" dirty="0"/>
              <a:t>Napoleon Santana</a:t>
            </a:r>
            <a:br>
              <a:rPr lang="en-US" sz="1600" dirty="0"/>
            </a:br>
            <a:r>
              <a:rPr lang="en-US" sz="1600" dirty="0"/>
              <a:t>Jack Truskowski</a:t>
            </a:r>
            <a:br>
              <a:rPr lang="en-US" sz="1600" dirty="0"/>
            </a:br>
            <a:br>
              <a:rPr lang="en-US" sz="1600" i="1" dirty="0"/>
            </a:br>
            <a:r>
              <a:rPr lang="en-US" sz="1600" i="1" dirty="0"/>
              <a:t>Design Coach – Ashley Bates​</a:t>
            </a:r>
            <a:br>
              <a:rPr lang="en-US" sz="1600" i="1" dirty="0"/>
            </a:br>
            <a:r>
              <a:rPr lang="en-US" sz="1600" i="1" dirty="0"/>
              <a:t>Sponsor – Shripad </a:t>
            </a:r>
            <a:r>
              <a:rPr lang="en-US" sz="1600" i="1" dirty="0" err="1"/>
              <a:t>Nadgowda</a:t>
            </a:r>
            <a:r>
              <a:rPr lang="en-US" sz="1600" i="1" dirty="0"/>
              <a:t>​</a:t>
            </a:r>
            <a:br>
              <a:rPr lang="en-US" sz="1600" i="1" dirty="0"/>
            </a:br>
            <a:endParaRPr lang="en-US" sz="1600" i="1" dirty="0"/>
          </a:p>
        </p:txBody>
      </p:sp>
    </p:spTree>
    <p:extLst>
      <p:ext uri="{BB962C8B-B14F-4D97-AF65-F5344CB8AC3E}">
        <p14:creationId xmlns:p14="http://schemas.microsoft.com/office/powerpoint/2010/main" val="2712852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1D581-9E84-9F49-9E71-116087010122}"/>
              </a:ext>
            </a:extLst>
          </p:cNvPr>
          <p:cNvSpPr>
            <a:spLocks noGrp="1"/>
          </p:cNvSpPr>
          <p:nvPr>
            <p:ph type="title"/>
          </p:nvPr>
        </p:nvSpPr>
        <p:spPr/>
        <p:txBody>
          <a:bodyPr/>
          <a:lstStyle/>
          <a:p>
            <a:r>
              <a:rPr lang="en-US" dirty="0"/>
              <a:t>As is</a:t>
            </a:r>
          </a:p>
        </p:txBody>
      </p:sp>
      <p:sp>
        <p:nvSpPr>
          <p:cNvPr id="7" name="Footer Placeholder 6">
            <a:extLst>
              <a:ext uri="{FF2B5EF4-FFF2-40B4-BE49-F238E27FC236}">
                <a16:creationId xmlns:a16="http://schemas.microsoft.com/office/drawing/2014/main" id="{4F7F0CCF-2DAF-544D-9F85-9ED31635EC68}"/>
              </a:ext>
            </a:extLst>
          </p:cNvPr>
          <p:cNvSpPr>
            <a:spLocks noGrp="1"/>
          </p:cNvSpPr>
          <p:nvPr>
            <p:ph type="ftr" sz="quarter" idx="10"/>
          </p:nvPr>
        </p:nvSpPr>
        <p:spPr/>
        <p:txBody>
          <a:bodyPr/>
          <a:lstStyle/>
          <a:p>
            <a:r>
              <a:rPr lang="en-US" dirty="0" err="1"/>
              <a:t>GitSecure</a:t>
            </a:r>
            <a:r>
              <a:rPr lang="en-US" dirty="0"/>
              <a:t> Smart Updates / Jan 21, 2021 / © 2021 IBM Corporation</a:t>
            </a:r>
          </a:p>
        </p:txBody>
      </p:sp>
      <p:sp>
        <p:nvSpPr>
          <p:cNvPr id="8" name="Slide Number Placeholder 7">
            <a:extLst>
              <a:ext uri="{FF2B5EF4-FFF2-40B4-BE49-F238E27FC236}">
                <a16:creationId xmlns:a16="http://schemas.microsoft.com/office/drawing/2014/main" id="{DF29C371-7B0C-824B-BA9A-C9A7EBD82FA9}"/>
              </a:ext>
            </a:extLst>
          </p:cNvPr>
          <p:cNvSpPr>
            <a:spLocks noGrp="1"/>
          </p:cNvSpPr>
          <p:nvPr>
            <p:ph type="sldNum" sz="quarter" idx="11"/>
          </p:nvPr>
        </p:nvSpPr>
        <p:spPr/>
        <p:txBody>
          <a:bodyPr/>
          <a:lstStyle/>
          <a:p>
            <a:fld id="{59395FB3-9C97-154F-86B2-7E381B951268}" type="slidenum">
              <a:rPr lang="en-US" smtClean="0"/>
              <a:pPr/>
              <a:t>10</a:t>
            </a:fld>
            <a:endParaRPr lang="en-US" dirty="0"/>
          </a:p>
        </p:txBody>
      </p:sp>
      <p:grpSp>
        <p:nvGrpSpPr>
          <p:cNvPr id="15" name="Group 14">
            <a:extLst>
              <a:ext uri="{FF2B5EF4-FFF2-40B4-BE49-F238E27FC236}">
                <a16:creationId xmlns:a16="http://schemas.microsoft.com/office/drawing/2014/main" id="{8FDFDDCF-D003-2848-A97F-64486BE38DED}"/>
              </a:ext>
            </a:extLst>
          </p:cNvPr>
          <p:cNvGrpSpPr/>
          <p:nvPr/>
        </p:nvGrpSpPr>
        <p:grpSpPr>
          <a:xfrm>
            <a:off x="449595" y="827473"/>
            <a:ext cx="2369821" cy="1302156"/>
            <a:chOff x="906779" y="1878330"/>
            <a:chExt cx="2369821" cy="1302156"/>
          </a:xfrm>
        </p:grpSpPr>
        <p:pic>
          <p:nvPicPr>
            <p:cNvPr id="4" name="Graphic 3" descr="Daily calendar with solid fill">
              <a:extLst>
                <a:ext uri="{FF2B5EF4-FFF2-40B4-BE49-F238E27FC236}">
                  <a16:creationId xmlns:a16="http://schemas.microsoft.com/office/drawing/2014/main" id="{84CCADAD-5CED-3A44-AA72-7E8C942AAA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2080" y="1878330"/>
              <a:ext cx="693420" cy="693420"/>
            </a:xfrm>
            <a:prstGeom prst="rect">
              <a:avLst/>
            </a:prstGeom>
          </p:spPr>
        </p:pic>
        <p:pic>
          <p:nvPicPr>
            <p:cNvPr id="6" name="Graphic 5" descr="Clock with solid fill">
              <a:extLst>
                <a:ext uri="{FF2B5EF4-FFF2-40B4-BE49-F238E27FC236}">
                  <a16:creationId xmlns:a16="http://schemas.microsoft.com/office/drawing/2014/main" id="{70903CA7-03F8-7B46-8808-8F0E38C466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1690" y="1882616"/>
              <a:ext cx="693420" cy="693420"/>
            </a:xfrm>
            <a:prstGeom prst="rect">
              <a:avLst/>
            </a:prstGeom>
          </p:spPr>
        </p:pic>
        <p:sp>
          <p:nvSpPr>
            <p:cNvPr id="9" name="TextBox 8">
              <a:extLst>
                <a:ext uri="{FF2B5EF4-FFF2-40B4-BE49-F238E27FC236}">
                  <a16:creationId xmlns:a16="http://schemas.microsoft.com/office/drawing/2014/main" id="{47C972EF-4819-B54F-94A8-C09D2ABAC119}"/>
                </a:ext>
              </a:extLst>
            </p:cNvPr>
            <p:cNvSpPr txBox="1"/>
            <p:nvPr/>
          </p:nvSpPr>
          <p:spPr>
            <a:xfrm>
              <a:off x="906779" y="2580322"/>
              <a:ext cx="2369821" cy="600164"/>
            </a:xfrm>
            <a:prstGeom prst="rect">
              <a:avLst/>
            </a:prstGeom>
            <a:noFill/>
          </p:spPr>
          <p:txBody>
            <a:bodyPr wrap="square" rtlCol="0">
              <a:spAutoFit/>
            </a:bodyPr>
            <a:lstStyle/>
            <a:p>
              <a:pPr algn="ctr"/>
              <a:r>
                <a:rPr lang="en-US" sz="1100" dirty="0">
                  <a:solidFill>
                    <a:schemeClr val="bg1"/>
                  </a:solidFill>
                  <a:latin typeface="IBM Plex Sans" charset="0"/>
                  <a:ea typeface="IBM Plex Sans" charset="0"/>
                  <a:cs typeface="IBM Plex Sans" charset="0"/>
                </a:rPr>
                <a:t>Chris and his team plan and size their development effort, adhering to a tight schedule and budget</a:t>
              </a:r>
            </a:p>
          </p:txBody>
        </p:sp>
      </p:grpSp>
      <p:grpSp>
        <p:nvGrpSpPr>
          <p:cNvPr id="16" name="Group 15">
            <a:extLst>
              <a:ext uri="{FF2B5EF4-FFF2-40B4-BE49-F238E27FC236}">
                <a16:creationId xmlns:a16="http://schemas.microsoft.com/office/drawing/2014/main" id="{3DEDAE00-10BE-9040-8186-ED59101A311D}"/>
              </a:ext>
            </a:extLst>
          </p:cNvPr>
          <p:cNvGrpSpPr/>
          <p:nvPr/>
        </p:nvGrpSpPr>
        <p:grpSpPr>
          <a:xfrm>
            <a:off x="3505148" y="924836"/>
            <a:ext cx="2575561" cy="1351210"/>
            <a:chOff x="5082541" y="2015490"/>
            <a:chExt cx="2575561" cy="1351210"/>
          </a:xfrm>
        </p:grpSpPr>
        <p:pic>
          <p:nvPicPr>
            <p:cNvPr id="11" name="Graphic 10" descr="Binary with solid fill">
              <a:extLst>
                <a:ext uri="{FF2B5EF4-FFF2-40B4-BE49-F238E27FC236}">
                  <a16:creationId xmlns:a16="http://schemas.microsoft.com/office/drawing/2014/main" id="{F5E541FA-51FE-BA4E-B81B-D607AF6142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57852" y="2015490"/>
              <a:ext cx="693420" cy="693420"/>
            </a:xfrm>
            <a:prstGeom prst="rect">
              <a:avLst/>
            </a:prstGeom>
          </p:spPr>
        </p:pic>
        <p:pic>
          <p:nvPicPr>
            <p:cNvPr id="13" name="Graphic 12" descr="Laptop with solid fill">
              <a:extLst>
                <a:ext uri="{FF2B5EF4-FFF2-40B4-BE49-F238E27FC236}">
                  <a16:creationId xmlns:a16="http://schemas.microsoft.com/office/drawing/2014/main" id="{8E755BDC-D40A-2948-B778-6255539698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70322" y="2015490"/>
              <a:ext cx="693420" cy="693420"/>
            </a:xfrm>
            <a:prstGeom prst="rect">
              <a:avLst/>
            </a:prstGeom>
          </p:spPr>
        </p:pic>
        <p:sp>
          <p:nvSpPr>
            <p:cNvPr id="14" name="TextBox 13">
              <a:extLst>
                <a:ext uri="{FF2B5EF4-FFF2-40B4-BE49-F238E27FC236}">
                  <a16:creationId xmlns:a16="http://schemas.microsoft.com/office/drawing/2014/main" id="{044ED5F9-065A-F540-986E-4563F55F585A}"/>
                </a:ext>
              </a:extLst>
            </p:cNvPr>
            <p:cNvSpPr txBox="1"/>
            <p:nvPr/>
          </p:nvSpPr>
          <p:spPr>
            <a:xfrm>
              <a:off x="5082541" y="2766536"/>
              <a:ext cx="2575561" cy="600164"/>
            </a:xfrm>
            <a:prstGeom prst="rect">
              <a:avLst/>
            </a:prstGeom>
            <a:noFill/>
          </p:spPr>
          <p:txBody>
            <a:bodyPr wrap="square" rtlCol="0">
              <a:spAutoFit/>
            </a:bodyPr>
            <a:lstStyle/>
            <a:p>
              <a:pPr algn="ctr"/>
              <a:r>
                <a:rPr lang="en-US" sz="1100" dirty="0">
                  <a:solidFill>
                    <a:schemeClr val="bg1"/>
                  </a:solidFill>
                  <a:latin typeface="IBM Plex Sans" charset="0"/>
                  <a:ea typeface="IBM Plex Sans" charset="0"/>
                  <a:cs typeface="IBM Plex Sans" charset="0"/>
                </a:rPr>
                <a:t>The team begins development, using the latest version of dependent Package X</a:t>
              </a:r>
            </a:p>
          </p:txBody>
        </p:sp>
      </p:grpSp>
      <p:cxnSp>
        <p:nvCxnSpPr>
          <p:cNvPr id="20" name="Straight Arrow Connector 19">
            <a:extLst>
              <a:ext uri="{FF2B5EF4-FFF2-40B4-BE49-F238E27FC236}">
                <a16:creationId xmlns:a16="http://schemas.microsoft.com/office/drawing/2014/main" id="{8B7837C5-7409-834F-9B5B-5F27F2B758A5}"/>
              </a:ext>
            </a:extLst>
          </p:cNvPr>
          <p:cNvCxnSpPr/>
          <p:nvPr/>
        </p:nvCxnSpPr>
        <p:spPr bwMode="auto">
          <a:xfrm>
            <a:off x="2819416" y="1378206"/>
            <a:ext cx="792413" cy="0"/>
          </a:xfrm>
          <a:prstGeom prst="straightConnector1">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22" name="Graphic 21" descr="Bug with solid fill">
            <a:extLst>
              <a:ext uri="{FF2B5EF4-FFF2-40B4-BE49-F238E27FC236}">
                <a16:creationId xmlns:a16="http://schemas.microsoft.com/office/drawing/2014/main" id="{1FCC68EF-9B3B-4344-A531-EC82661FF6C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6145" y="1782919"/>
            <a:ext cx="693420" cy="693420"/>
          </a:xfrm>
          <a:prstGeom prst="rect">
            <a:avLst/>
          </a:prstGeom>
        </p:spPr>
      </p:pic>
      <p:sp>
        <p:nvSpPr>
          <p:cNvPr id="23" name="TextBox 22">
            <a:extLst>
              <a:ext uri="{FF2B5EF4-FFF2-40B4-BE49-F238E27FC236}">
                <a16:creationId xmlns:a16="http://schemas.microsoft.com/office/drawing/2014/main" id="{BD1F5C62-078F-0D44-A97E-90EA618DA5D7}"/>
              </a:ext>
            </a:extLst>
          </p:cNvPr>
          <p:cNvSpPr txBox="1"/>
          <p:nvPr/>
        </p:nvSpPr>
        <p:spPr>
          <a:xfrm>
            <a:off x="6530324" y="2535179"/>
            <a:ext cx="2385061" cy="1107996"/>
          </a:xfrm>
          <a:prstGeom prst="rect">
            <a:avLst/>
          </a:prstGeom>
          <a:noFill/>
        </p:spPr>
        <p:txBody>
          <a:bodyPr wrap="square" rtlCol="0">
            <a:spAutoFit/>
          </a:bodyPr>
          <a:lstStyle/>
          <a:p>
            <a:pPr algn="ctr"/>
            <a:r>
              <a:rPr lang="en-US" sz="1100" dirty="0">
                <a:solidFill>
                  <a:schemeClr val="bg1"/>
                </a:solidFill>
                <a:latin typeface="IBM Plex Sans" charset="0"/>
                <a:ea typeface="IBM Plex Sans" charset="0"/>
                <a:cs typeface="IBM Plex Sans" charset="0"/>
              </a:rPr>
              <a:t>Upstream developers of Package X release a patch fixing critical vulnerabilities</a:t>
            </a:r>
          </a:p>
          <a:p>
            <a:pPr algn="ctr"/>
            <a:endParaRPr lang="en-US" sz="1100" dirty="0">
              <a:solidFill>
                <a:schemeClr val="bg1"/>
              </a:solidFill>
              <a:latin typeface="IBM Plex Sans" charset="0"/>
              <a:ea typeface="IBM Plex Sans" charset="0"/>
              <a:cs typeface="IBM Plex Sans" charset="0"/>
            </a:endParaRPr>
          </a:p>
          <a:p>
            <a:pPr algn="ctr"/>
            <a:r>
              <a:rPr lang="en-US" sz="1100" dirty="0">
                <a:solidFill>
                  <a:schemeClr val="bg1"/>
                </a:solidFill>
                <a:latin typeface="IBM Plex Sans" charset="0"/>
                <a:ea typeface="IBM Plex Sans" charset="0"/>
                <a:cs typeface="IBM Plex Sans" charset="0"/>
              </a:rPr>
              <a:t>Chris and his team miss it due to deadline pressure</a:t>
            </a:r>
          </a:p>
        </p:txBody>
      </p:sp>
      <p:sp>
        <p:nvSpPr>
          <p:cNvPr id="29" name="TextBox 28">
            <a:extLst>
              <a:ext uri="{FF2B5EF4-FFF2-40B4-BE49-F238E27FC236}">
                <a16:creationId xmlns:a16="http://schemas.microsoft.com/office/drawing/2014/main" id="{FCF81C72-E572-BC40-B741-F6B9AD1A63B7}"/>
              </a:ext>
            </a:extLst>
          </p:cNvPr>
          <p:cNvSpPr txBox="1"/>
          <p:nvPr/>
        </p:nvSpPr>
        <p:spPr>
          <a:xfrm>
            <a:off x="3403214" y="3864404"/>
            <a:ext cx="2788921" cy="600164"/>
          </a:xfrm>
          <a:prstGeom prst="rect">
            <a:avLst/>
          </a:prstGeom>
          <a:noFill/>
        </p:spPr>
        <p:txBody>
          <a:bodyPr wrap="square" rtlCol="0">
            <a:spAutoFit/>
          </a:bodyPr>
          <a:lstStyle/>
          <a:p>
            <a:pPr algn="ctr"/>
            <a:r>
              <a:rPr lang="en-US" sz="1100" dirty="0">
                <a:solidFill>
                  <a:schemeClr val="bg1"/>
                </a:solidFill>
                <a:latin typeface="IBM Plex Sans" charset="0"/>
                <a:ea typeface="IBM Plex Sans" charset="0"/>
                <a:cs typeface="IBM Plex Sans" charset="0"/>
              </a:rPr>
              <a:t>In final testing, Chris discovers the vulnerability. Upgrading the package will require significant code modification</a:t>
            </a:r>
          </a:p>
        </p:txBody>
      </p:sp>
      <p:pic>
        <p:nvPicPr>
          <p:cNvPr id="31" name="Graphic 30" descr="Clipboard Mixed with solid fill">
            <a:extLst>
              <a:ext uri="{FF2B5EF4-FFF2-40B4-BE49-F238E27FC236}">
                <a16:creationId xmlns:a16="http://schemas.microsoft.com/office/drawing/2014/main" id="{E3DCA836-96EA-C24B-A165-8D2E2534F4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447155" y="3170984"/>
            <a:ext cx="693420" cy="693420"/>
          </a:xfrm>
          <a:prstGeom prst="rect">
            <a:avLst/>
          </a:prstGeom>
        </p:spPr>
      </p:pic>
      <p:sp>
        <p:nvSpPr>
          <p:cNvPr id="36" name="TextBox 35">
            <a:extLst>
              <a:ext uri="{FF2B5EF4-FFF2-40B4-BE49-F238E27FC236}">
                <a16:creationId xmlns:a16="http://schemas.microsoft.com/office/drawing/2014/main" id="{14B825BD-3953-7B4A-9C2F-747F167AC58C}"/>
              </a:ext>
            </a:extLst>
          </p:cNvPr>
          <p:cNvSpPr txBox="1"/>
          <p:nvPr/>
        </p:nvSpPr>
        <p:spPr>
          <a:xfrm>
            <a:off x="801033" y="3533798"/>
            <a:ext cx="2263108" cy="738664"/>
          </a:xfrm>
          <a:prstGeom prst="rect">
            <a:avLst/>
          </a:prstGeom>
          <a:noFill/>
        </p:spPr>
        <p:txBody>
          <a:bodyPr wrap="square" rtlCol="0">
            <a:spAutoFit/>
          </a:bodyPr>
          <a:lstStyle/>
          <a:p>
            <a:r>
              <a:rPr lang="en-US" sz="1400" dirty="0">
                <a:solidFill>
                  <a:schemeClr val="bg1"/>
                </a:solidFill>
                <a:latin typeface="IBM Plex Sans" charset="0"/>
                <a:ea typeface="IBM Plex Sans" charset="0"/>
                <a:cs typeface="IBM Plex Sans" charset="0"/>
              </a:rPr>
              <a:t>Fixing the problem now puts the project behind schedule and over budget</a:t>
            </a:r>
          </a:p>
        </p:txBody>
      </p:sp>
      <p:sp>
        <p:nvSpPr>
          <p:cNvPr id="37" name="TextBox 36">
            <a:extLst>
              <a:ext uri="{FF2B5EF4-FFF2-40B4-BE49-F238E27FC236}">
                <a16:creationId xmlns:a16="http://schemas.microsoft.com/office/drawing/2014/main" id="{1508A62D-BF97-584F-B93A-88B48F3B01C0}"/>
              </a:ext>
            </a:extLst>
          </p:cNvPr>
          <p:cNvSpPr txBox="1"/>
          <p:nvPr/>
        </p:nvSpPr>
        <p:spPr>
          <a:xfrm>
            <a:off x="991534" y="3119470"/>
            <a:ext cx="1798354" cy="584775"/>
          </a:xfrm>
          <a:prstGeom prst="rect">
            <a:avLst/>
          </a:prstGeom>
          <a:noFill/>
        </p:spPr>
        <p:txBody>
          <a:bodyPr wrap="square" rtlCol="0">
            <a:spAutoFit/>
          </a:bodyPr>
          <a:lstStyle/>
          <a:p>
            <a:pPr algn="ctr"/>
            <a:r>
              <a:rPr lang="en-US" sz="1800" dirty="0">
                <a:solidFill>
                  <a:schemeClr val="accent3"/>
                </a:solidFill>
                <a:latin typeface="IBM Plex Sans" charset="0"/>
                <a:ea typeface="IBM Plex Sans" charset="0"/>
                <a:cs typeface="IBM Plex Sans" charset="0"/>
              </a:rPr>
              <a:t>It’s too late </a:t>
            </a:r>
          </a:p>
          <a:p>
            <a:pPr algn="ctr"/>
            <a:endParaRPr lang="en-US" sz="1400" dirty="0">
              <a:solidFill>
                <a:schemeClr val="bg1"/>
              </a:solidFill>
              <a:latin typeface="IBM Plex Sans" charset="0"/>
              <a:ea typeface="IBM Plex Sans" charset="0"/>
              <a:cs typeface="IBM Plex Sans" charset="0"/>
            </a:endParaRPr>
          </a:p>
        </p:txBody>
      </p:sp>
      <p:pic>
        <p:nvPicPr>
          <p:cNvPr id="40" name="Graphic 39" descr="Exclamation mark with solid fill">
            <a:extLst>
              <a:ext uri="{FF2B5EF4-FFF2-40B4-BE49-F238E27FC236}">
                <a16:creationId xmlns:a16="http://schemas.microsoft.com/office/drawing/2014/main" id="{548052C2-6992-D848-A5B6-1B19A93C100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20889732">
            <a:off x="727172" y="2899253"/>
            <a:ext cx="605806" cy="605806"/>
          </a:xfrm>
          <a:prstGeom prst="rect">
            <a:avLst/>
          </a:prstGeom>
        </p:spPr>
      </p:pic>
      <p:cxnSp>
        <p:nvCxnSpPr>
          <p:cNvPr id="42" name="Straight Arrow Connector 41">
            <a:extLst>
              <a:ext uri="{FF2B5EF4-FFF2-40B4-BE49-F238E27FC236}">
                <a16:creationId xmlns:a16="http://schemas.microsoft.com/office/drawing/2014/main" id="{E9894083-C7BF-8540-A083-BCB593D66382}"/>
              </a:ext>
            </a:extLst>
          </p:cNvPr>
          <p:cNvCxnSpPr>
            <a:cxnSpLocks/>
            <a:endCxn id="22" idx="0"/>
          </p:cNvCxnSpPr>
          <p:nvPr/>
        </p:nvCxnSpPr>
        <p:spPr bwMode="auto">
          <a:xfrm>
            <a:off x="5793080" y="1343167"/>
            <a:ext cx="1929775" cy="439752"/>
          </a:xfrm>
          <a:prstGeom prst="bentConnector2">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30246E34-AB3D-3647-A49E-EF09073E4DB7}"/>
              </a:ext>
            </a:extLst>
          </p:cNvPr>
          <p:cNvCxnSpPr>
            <a:cxnSpLocks/>
            <a:stCxn id="23" idx="2"/>
          </p:cNvCxnSpPr>
          <p:nvPr/>
        </p:nvCxnSpPr>
        <p:spPr bwMode="auto">
          <a:xfrm rot="5400000">
            <a:off x="6791726" y="3008410"/>
            <a:ext cx="296365" cy="1565895"/>
          </a:xfrm>
          <a:prstGeom prst="bentConnector2">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24" name="Picture 2">
            <a:extLst>
              <a:ext uri="{FF2B5EF4-FFF2-40B4-BE49-F238E27FC236}">
                <a16:creationId xmlns:a16="http://schemas.microsoft.com/office/drawing/2014/main" id="{39AB832C-2C29-1E4A-8496-11539434B19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96626" y="103716"/>
            <a:ext cx="1218707" cy="618646"/>
          </a:xfrm>
          <a:prstGeom prst="rect">
            <a:avLst/>
          </a:prstGeom>
          <a:noFill/>
          <a:extLst>
            <a:ext uri="{909E8E84-426E-40DD-AFC4-6F175D3DCCD1}">
              <a14:hiddenFill xmlns:a14="http://schemas.microsoft.com/office/drawing/2010/main">
                <a:solidFill>
                  <a:srgbClr val="FFFFFF"/>
                </a:solidFill>
              </a14:hiddenFill>
            </a:ext>
          </a:extLst>
        </p:spPr>
      </p:pic>
      <p:sp>
        <p:nvSpPr>
          <p:cNvPr id="3" name="Multiply 2">
            <a:extLst>
              <a:ext uri="{FF2B5EF4-FFF2-40B4-BE49-F238E27FC236}">
                <a16:creationId xmlns:a16="http://schemas.microsoft.com/office/drawing/2014/main" id="{E1B2F9D9-2C73-DC4C-9F0C-9ABD60411B09}"/>
              </a:ext>
            </a:extLst>
          </p:cNvPr>
          <p:cNvSpPr/>
          <p:nvPr/>
        </p:nvSpPr>
        <p:spPr bwMode="auto">
          <a:xfrm>
            <a:off x="7793261" y="103716"/>
            <a:ext cx="1025435" cy="618646"/>
          </a:xfrm>
          <a:prstGeom prst="mathMultiply">
            <a:avLst>
              <a:gd name="adj1" fmla="val 7684"/>
            </a:avLst>
          </a:prstGeom>
          <a:solidFill>
            <a:schemeClr val="accent3"/>
          </a:solidFill>
          <a:ln w="19050">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26" name="TextBox 25">
            <a:extLst>
              <a:ext uri="{FF2B5EF4-FFF2-40B4-BE49-F238E27FC236}">
                <a16:creationId xmlns:a16="http://schemas.microsoft.com/office/drawing/2014/main" id="{06478FBE-9A9B-D64D-8B6C-2A2849D8C371}"/>
              </a:ext>
            </a:extLst>
          </p:cNvPr>
          <p:cNvSpPr txBox="1"/>
          <p:nvPr/>
        </p:nvSpPr>
        <p:spPr>
          <a:xfrm>
            <a:off x="6548181" y="282234"/>
            <a:ext cx="1128850" cy="261610"/>
          </a:xfrm>
          <a:prstGeom prst="rect">
            <a:avLst/>
          </a:prstGeom>
          <a:noFill/>
          <a:ln>
            <a:solidFill>
              <a:schemeClr val="accent3"/>
            </a:solidFill>
          </a:ln>
        </p:spPr>
        <p:txBody>
          <a:bodyPr wrap="square" rtlCol="0">
            <a:spAutoFit/>
          </a:bodyPr>
          <a:lstStyle/>
          <a:p>
            <a:pPr algn="ctr"/>
            <a:r>
              <a:rPr lang="en-US" sz="1100" dirty="0">
                <a:solidFill>
                  <a:schemeClr val="accent3"/>
                </a:solidFill>
                <a:latin typeface="IBM Plex Sans" charset="0"/>
                <a:ea typeface="IBM Plex Sans" charset="0"/>
                <a:cs typeface="IBM Plex Sans" charset="0"/>
              </a:rPr>
              <a:t>No automation</a:t>
            </a:r>
          </a:p>
        </p:txBody>
      </p:sp>
    </p:spTree>
    <p:extLst>
      <p:ext uri="{BB962C8B-B14F-4D97-AF65-F5344CB8AC3E}">
        <p14:creationId xmlns:p14="http://schemas.microsoft.com/office/powerpoint/2010/main" val="437169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Hills</a:t>
            </a:r>
          </a:p>
        </p:txBody>
      </p:sp>
      <p:sp>
        <p:nvSpPr>
          <p:cNvPr id="7" name="Text Placeholder">
            <a:extLst>
              <a:ext uri="{FF2B5EF4-FFF2-40B4-BE49-F238E27FC236}">
                <a16:creationId xmlns:a16="http://schemas.microsoft.com/office/drawing/2014/main" id="{F6509007-2D03-9640-8783-05377AE009DD}"/>
              </a:ext>
            </a:extLst>
          </p:cNvPr>
          <p:cNvSpPr>
            <a:spLocks noGrp="1"/>
          </p:cNvSpPr>
          <p:nvPr>
            <p:ph type="body" sz="quarter" idx="12"/>
          </p:nvPr>
        </p:nvSpPr>
        <p:spPr>
          <a:xfrm>
            <a:off x="228665" y="1133856"/>
            <a:ext cx="8686667" cy="1357096"/>
          </a:xfrm>
        </p:spPr>
        <p:txBody>
          <a:bodyPr/>
          <a:lstStyle/>
          <a:p>
            <a:r>
              <a:rPr lang="en-US" sz="2400" dirty="0">
                <a:solidFill>
                  <a:schemeClr val="accent1">
                    <a:lumMod val="75000"/>
                  </a:schemeClr>
                </a:solidFill>
              </a:rPr>
              <a:t>Chris, the cloud developer,</a:t>
            </a:r>
            <a:r>
              <a:rPr lang="en-US" sz="2400" dirty="0"/>
              <a:t> </a:t>
            </a:r>
            <a:r>
              <a:rPr lang="en-US" sz="2400" dirty="0">
                <a:solidFill>
                  <a:schemeClr val="accent5"/>
                </a:solidFill>
              </a:rPr>
              <a:t>receives instant notifications </a:t>
            </a:r>
            <a:r>
              <a:rPr lang="en-US" sz="2400" dirty="0">
                <a:solidFill>
                  <a:schemeClr val="accent3"/>
                </a:solidFill>
              </a:rPr>
              <a:t>so that he can reduce his workload for fixing vulnerabilities from 10% to 1% of his time.</a:t>
            </a:r>
          </a:p>
        </p:txBody>
      </p:sp>
      <p:sp>
        <p:nvSpPr>
          <p:cNvPr id="3" name="Footer Placeholder"/>
          <p:cNvSpPr>
            <a:spLocks noGrp="1"/>
          </p:cNvSpPr>
          <p:nvPr>
            <p:ph type="ftr" sz="quarter" idx="10"/>
          </p:nvPr>
        </p:nvSpPr>
        <p:spPr/>
        <p:txBody>
          <a:bodyPr/>
          <a:lstStyle/>
          <a:p>
            <a:r>
              <a:rPr lang="en-US" dirty="0" err="1"/>
              <a:t>GitSecure</a:t>
            </a:r>
            <a:r>
              <a:rPr lang="en-US" dirty="0"/>
              <a:t> Smart Updates / Jan 21,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11</a:t>
            </a:fld>
            <a:endParaRPr lang="en-US" dirty="0"/>
          </a:p>
        </p:txBody>
      </p:sp>
      <p:sp>
        <p:nvSpPr>
          <p:cNvPr id="8" name="Text Placeholder">
            <a:extLst>
              <a:ext uri="{FF2B5EF4-FFF2-40B4-BE49-F238E27FC236}">
                <a16:creationId xmlns:a16="http://schemas.microsoft.com/office/drawing/2014/main" id="{C01F61DC-1AF9-844A-95F2-AADD4F544603}"/>
              </a:ext>
            </a:extLst>
          </p:cNvPr>
          <p:cNvSpPr txBox="1">
            <a:spLocks/>
          </p:cNvSpPr>
          <p:nvPr/>
        </p:nvSpPr>
        <p:spPr>
          <a:xfrm>
            <a:off x="228665" y="2652549"/>
            <a:ext cx="8686667" cy="1357096"/>
          </a:xfrm>
          <a:prstGeom prst="rect">
            <a:avLst/>
          </a:prstGeom>
        </p:spPr>
        <p:txBody>
          <a:bodyPr vert="horz" lIns="0" tIns="0" rIns="0" bIns="0" rtlCol="0">
            <a:noAutofit/>
          </a:bodyPr>
          <a:lstStyle>
            <a:lvl1pPr marL="0" indent="0" algn="l" rtl="0" eaLnBrk="1" fontAlgn="base" hangingPunct="1">
              <a:lnSpc>
                <a:spcPct val="90000"/>
              </a:lnSpc>
              <a:spcBef>
                <a:spcPts val="1100"/>
              </a:spcBef>
              <a:spcAft>
                <a:spcPct val="0"/>
              </a:spcAft>
              <a:buClr>
                <a:srgbClr val="6D6E70"/>
              </a:buClr>
              <a:buSzPct val="90000"/>
              <a:buFont typeface="IBM Plex Sans" pitchFamily="2" charset="2"/>
              <a:buNone/>
              <a:defRPr sz="9600" b="1"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sz="2400" kern="0" dirty="0">
                <a:solidFill>
                  <a:schemeClr val="accent1"/>
                </a:solidFill>
              </a:rPr>
              <a:t>Karen, the chief security officer, </a:t>
            </a:r>
            <a:r>
              <a:rPr lang="en-US" sz="2400" kern="0" dirty="0">
                <a:solidFill>
                  <a:schemeClr val="accent5"/>
                </a:solidFill>
              </a:rPr>
              <a:t>can quickly identify which dependencies have been patched, </a:t>
            </a:r>
            <a:r>
              <a:rPr lang="en-US" sz="2400" kern="0" dirty="0">
                <a:solidFill>
                  <a:schemeClr val="accent3"/>
                </a:solidFill>
              </a:rPr>
              <a:t>so that she can reduce developer interaction by 50%.​</a:t>
            </a:r>
          </a:p>
        </p:txBody>
      </p:sp>
    </p:spTree>
    <p:extLst>
      <p:ext uri="{BB962C8B-B14F-4D97-AF65-F5344CB8AC3E}">
        <p14:creationId xmlns:p14="http://schemas.microsoft.com/office/powerpoint/2010/main" val="4071694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Enter… </a:t>
            </a:r>
            <a:r>
              <a:rPr lang="en-US" dirty="0" err="1"/>
              <a:t>Krios</a:t>
            </a:r>
            <a:endParaRPr lang="en-US" dirty="0"/>
          </a:p>
        </p:txBody>
      </p:sp>
      <p:sp>
        <p:nvSpPr>
          <p:cNvPr id="3" name="Footer Placeholder"/>
          <p:cNvSpPr>
            <a:spLocks noGrp="1"/>
          </p:cNvSpPr>
          <p:nvPr>
            <p:ph type="ftr" sz="quarter" idx="10"/>
          </p:nvPr>
        </p:nvSpPr>
        <p:spPr/>
        <p:txBody>
          <a:bodyPr/>
          <a:lstStyle/>
          <a:p>
            <a:r>
              <a:rPr lang="en-US" dirty="0" err="1"/>
              <a:t>GitSecure</a:t>
            </a:r>
            <a:r>
              <a:rPr lang="en-US" dirty="0"/>
              <a:t> Smart Updates / Jan 21,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12</a:t>
            </a:fld>
            <a:endParaRPr lang="en-US" dirty="0"/>
          </a:p>
        </p:txBody>
      </p:sp>
      <p:sp>
        <p:nvSpPr>
          <p:cNvPr id="10" name="Rounded Rectangle 9">
            <a:extLst>
              <a:ext uri="{FF2B5EF4-FFF2-40B4-BE49-F238E27FC236}">
                <a16:creationId xmlns:a16="http://schemas.microsoft.com/office/drawing/2014/main" id="{7D0ACCD1-3529-2349-88CC-F4FE06D54167}"/>
              </a:ext>
            </a:extLst>
          </p:cNvPr>
          <p:cNvSpPr/>
          <p:nvPr/>
        </p:nvSpPr>
        <p:spPr bwMode="auto">
          <a:xfrm>
            <a:off x="1196340" y="1645920"/>
            <a:ext cx="1524000" cy="1744980"/>
          </a:xfrm>
          <a:prstGeom prst="roundRect">
            <a:avLst/>
          </a:prstGeom>
          <a:solidFill>
            <a:schemeClr val="accent2"/>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20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Code Repository</a:t>
            </a:r>
          </a:p>
        </p:txBody>
      </p:sp>
      <p:pic>
        <p:nvPicPr>
          <p:cNvPr id="12" name="Graphic 11" descr="Robot with solid fill">
            <a:extLst>
              <a:ext uri="{FF2B5EF4-FFF2-40B4-BE49-F238E27FC236}">
                <a16:creationId xmlns:a16="http://schemas.microsoft.com/office/drawing/2014/main" id="{63B40030-05C9-424F-907D-93E25415BA2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3122" r="14763"/>
          <a:stretch/>
        </p:blipFill>
        <p:spPr>
          <a:xfrm>
            <a:off x="4048585" y="1229867"/>
            <a:ext cx="1708982" cy="2369820"/>
          </a:xfrm>
          <a:prstGeom prst="rect">
            <a:avLst/>
          </a:prstGeom>
        </p:spPr>
      </p:pic>
      <p:cxnSp>
        <p:nvCxnSpPr>
          <p:cNvPr id="21" name="Elbow Connector 20">
            <a:extLst>
              <a:ext uri="{FF2B5EF4-FFF2-40B4-BE49-F238E27FC236}">
                <a16:creationId xmlns:a16="http://schemas.microsoft.com/office/drawing/2014/main" id="{98050A22-80E1-4B4A-B839-29C32CCBA42C}"/>
              </a:ext>
            </a:extLst>
          </p:cNvPr>
          <p:cNvCxnSpPr>
            <a:cxnSpLocks/>
            <a:stCxn id="10" idx="2"/>
            <a:endCxn id="30" idx="2"/>
          </p:cNvCxnSpPr>
          <p:nvPr/>
        </p:nvCxnSpPr>
        <p:spPr bwMode="auto">
          <a:xfrm rot="16200000" flipH="1">
            <a:off x="3295115" y="2054125"/>
            <a:ext cx="315397" cy="2988946"/>
          </a:xfrm>
          <a:prstGeom prst="bentConnector3">
            <a:avLst>
              <a:gd name="adj1" fmla="val 172480"/>
            </a:avLst>
          </a:prstGeom>
          <a:ln w="38100">
            <a:solidFill>
              <a:schemeClr val="accent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53F119E5-BFDB-BD49-8C12-2A35195AF6BB}"/>
              </a:ext>
            </a:extLst>
          </p:cNvPr>
          <p:cNvCxnSpPr>
            <a:cxnSpLocks/>
            <a:stCxn id="12" idx="0"/>
            <a:endCxn id="10" idx="0"/>
          </p:cNvCxnSpPr>
          <p:nvPr/>
        </p:nvCxnSpPr>
        <p:spPr bwMode="auto">
          <a:xfrm rot="16200000" flipH="1" flipV="1">
            <a:off x="3222681" y="-34475"/>
            <a:ext cx="416053" cy="2944736"/>
          </a:xfrm>
          <a:prstGeom prst="bentConnector3">
            <a:avLst>
              <a:gd name="adj1" fmla="val -54945"/>
            </a:avLst>
          </a:prstGeom>
          <a:ln w="38100">
            <a:solidFill>
              <a:schemeClr val="accent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9" name="Snip Single Corner Rectangle 28">
            <a:extLst>
              <a:ext uri="{FF2B5EF4-FFF2-40B4-BE49-F238E27FC236}">
                <a16:creationId xmlns:a16="http://schemas.microsoft.com/office/drawing/2014/main" id="{946779AA-C8EA-6A4B-8F08-A3CE8A0D204D}"/>
              </a:ext>
            </a:extLst>
          </p:cNvPr>
          <p:cNvSpPr/>
          <p:nvPr/>
        </p:nvSpPr>
        <p:spPr bwMode="auto">
          <a:xfrm>
            <a:off x="6458344" y="932433"/>
            <a:ext cx="2236470" cy="2964688"/>
          </a:xfrm>
          <a:prstGeom prst="snip1Rect">
            <a:avLst/>
          </a:prstGeom>
          <a:solidFill>
            <a:schemeClr val="accent3"/>
          </a:solidFill>
          <a:ln w="19050">
            <a:solidFill>
              <a:schemeClr val="accent3">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endParaRPr kumimoji="0" lang="en-US" sz="14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endParaRPr>
          </a:p>
        </p:txBody>
      </p:sp>
      <p:sp>
        <p:nvSpPr>
          <p:cNvPr id="30" name="TextBox 29">
            <a:extLst>
              <a:ext uri="{FF2B5EF4-FFF2-40B4-BE49-F238E27FC236}">
                <a16:creationId xmlns:a16="http://schemas.microsoft.com/office/drawing/2014/main" id="{27CB7D9E-BB5B-9B48-B35D-5BCCAD670697}"/>
              </a:ext>
            </a:extLst>
          </p:cNvPr>
          <p:cNvSpPr txBox="1"/>
          <p:nvPr/>
        </p:nvSpPr>
        <p:spPr>
          <a:xfrm>
            <a:off x="4183381" y="3398520"/>
            <a:ext cx="1527809" cy="307777"/>
          </a:xfrm>
          <a:prstGeom prst="rect">
            <a:avLst/>
          </a:prstGeom>
          <a:noFill/>
        </p:spPr>
        <p:txBody>
          <a:bodyPr wrap="square" rtlCol="0">
            <a:spAutoFit/>
          </a:bodyPr>
          <a:lstStyle/>
          <a:p>
            <a:pPr algn="l"/>
            <a:r>
              <a:rPr lang="en-US" sz="1400" dirty="0" err="1">
                <a:solidFill>
                  <a:schemeClr val="bg1"/>
                </a:solidFill>
                <a:latin typeface="IBM Plex Sans" charset="0"/>
                <a:ea typeface="IBM Plex Sans" charset="0"/>
                <a:cs typeface="IBM Plex Sans" charset="0"/>
              </a:rPr>
              <a:t>Krios</a:t>
            </a:r>
            <a:r>
              <a:rPr lang="en-US" sz="1400" dirty="0">
                <a:solidFill>
                  <a:schemeClr val="bg1"/>
                </a:solidFill>
                <a:latin typeface="IBM Plex Sans" charset="0"/>
                <a:ea typeface="IBM Plex Sans" charset="0"/>
                <a:cs typeface="IBM Plex Sans" charset="0"/>
              </a:rPr>
              <a:t> GitHub Bot</a:t>
            </a:r>
          </a:p>
        </p:txBody>
      </p:sp>
      <p:sp>
        <p:nvSpPr>
          <p:cNvPr id="32" name="TextBox 31">
            <a:extLst>
              <a:ext uri="{FF2B5EF4-FFF2-40B4-BE49-F238E27FC236}">
                <a16:creationId xmlns:a16="http://schemas.microsoft.com/office/drawing/2014/main" id="{29EC3B15-4779-F148-93F6-336037D7A9C7}"/>
              </a:ext>
            </a:extLst>
          </p:cNvPr>
          <p:cNvSpPr txBox="1"/>
          <p:nvPr/>
        </p:nvSpPr>
        <p:spPr>
          <a:xfrm>
            <a:off x="2253234" y="414255"/>
            <a:ext cx="2538224" cy="523220"/>
          </a:xfrm>
          <a:prstGeom prst="rect">
            <a:avLst/>
          </a:prstGeom>
          <a:noFill/>
        </p:spPr>
        <p:txBody>
          <a:bodyPr wrap="square" rtlCol="0">
            <a:spAutoFit/>
          </a:bodyPr>
          <a:lstStyle/>
          <a:p>
            <a:pPr algn="l"/>
            <a:r>
              <a:rPr lang="en-US" sz="1400" dirty="0">
                <a:solidFill>
                  <a:schemeClr val="bg1"/>
                </a:solidFill>
                <a:latin typeface="IBM Plex Sans" charset="0"/>
                <a:ea typeface="IBM Plex Sans" charset="0"/>
                <a:cs typeface="IBM Plex Sans" charset="0"/>
              </a:rPr>
              <a:t>Open a pull request with dependency updates applied</a:t>
            </a:r>
          </a:p>
        </p:txBody>
      </p:sp>
      <p:sp>
        <p:nvSpPr>
          <p:cNvPr id="33" name="Oval 32">
            <a:extLst>
              <a:ext uri="{FF2B5EF4-FFF2-40B4-BE49-F238E27FC236}">
                <a16:creationId xmlns:a16="http://schemas.microsoft.com/office/drawing/2014/main" id="{3C7458FF-A51C-9843-8766-0CF7BA6EFB51}"/>
              </a:ext>
            </a:extLst>
          </p:cNvPr>
          <p:cNvSpPr/>
          <p:nvPr/>
        </p:nvSpPr>
        <p:spPr bwMode="auto">
          <a:xfrm>
            <a:off x="2593847" y="4028984"/>
            <a:ext cx="243840" cy="251460"/>
          </a:xfrm>
          <a:prstGeom prst="ellipse">
            <a:avLst/>
          </a:prstGeom>
          <a:solidFill>
            <a:schemeClr val="accent4"/>
          </a:solidFill>
          <a:ln w="19050">
            <a:solidFill>
              <a:schemeClr val="accent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100" dirty="0">
                <a:solidFill>
                  <a:schemeClr val="tx1"/>
                </a:solidFill>
                <a:latin typeface="IBM Plex Sans" charset="0"/>
                <a:ea typeface="IBM Plex Sans" charset="0"/>
                <a:cs typeface="IBM Plex Sans" charset="0"/>
              </a:rPr>
              <a:t>1</a:t>
            </a:r>
            <a:endParaRPr kumimoji="0" lang="en-US" sz="11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4" name="Oval 33">
            <a:extLst>
              <a:ext uri="{FF2B5EF4-FFF2-40B4-BE49-F238E27FC236}">
                <a16:creationId xmlns:a16="http://schemas.microsoft.com/office/drawing/2014/main" id="{D13F89D0-B166-7540-B2AA-BBE964E36351}"/>
              </a:ext>
            </a:extLst>
          </p:cNvPr>
          <p:cNvSpPr/>
          <p:nvPr/>
        </p:nvSpPr>
        <p:spPr bwMode="auto">
          <a:xfrm>
            <a:off x="6302740" y="842495"/>
            <a:ext cx="243840" cy="251460"/>
          </a:xfrm>
          <a:prstGeom prst="ellipse">
            <a:avLst/>
          </a:prstGeom>
          <a:solidFill>
            <a:schemeClr val="accent4"/>
          </a:solidFill>
          <a:ln w="19050">
            <a:solidFill>
              <a:schemeClr val="accent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100" dirty="0">
                <a:solidFill>
                  <a:schemeClr val="tx1"/>
                </a:solidFill>
                <a:latin typeface="IBM Plex Sans" charset="0"/>
                <a:ea typeface="IBM Plex Sans" charset="0"/>
                <a:cs typeface="IBM Plex Sans" charset="0"/>
              </a:rPr>
              <a:t>2</a:t>
            </a:r>
            <a:endParaRPr kumimoji="0" lang="en-US" sz="11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5" name="Oval 34">
            <a:extLst>
              <a:ext uri="{FF2B5EF4-FFF2-40B4-BE49-F238E27FC236}">
                <a16:creationId xmlns:a16="http://schemas.microsoft.com/office/drawing/2014/main" id="{602FC369-2BA3-F448-9DB4-0281F0D11620}"/>
              </a:ext>
            </a:extLst>
          </p:cNvPr>
          <p:cNvSpPr/>
          <p:nvPr/>
        </p:nvSpPr>
        <p:spPr bwMode="auto">
          <a:xfrm>
            <a:off x="2009394" y="390070"/>
            <a:ext cx="243840" cy="251460"/>
          </a:xfrm>
          <a:prstGeom prst="ellipse">
            <a:avLst/>
          </a:prstGeom>
          <a:solidFill>
            <a:schemeClr val="accent4"/>
          </a:solidFill>
          <a:ln w="19050">
            <a:solidFill>
              <a:schemeClr val="accent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100" dirty="0">
                <a:solidFill>
                  <a:schemeClr val="tx1"/>
                </a:solidFill>
                <a:latin typeface="IBM Plex Sans" charset="0"/>
                <a:ea typeface="IBM Plex Sans" charset="0"/>
                <a:cs typeface="IBM Plex Sans" charset="0"/>
              </a:rPr>
              <a:t>3</a:t>
            </a:r>
            <a:endParaRPr kumimoji="0" lang="en-US" sz="11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7" name="TextBox 36">
            <a:extLst>
              <a:ext uri="{FF2B5EF4-FFF2-40B4-BE49-F238E27FC236}">
                <a16:creationId xmlns:a16="http://schemas.microsoft.com/office/drawing/2014/main" id="{02E6C5A8-816F-9C44-B53C-D504265E4A1A}"/>
              </a:ext>
            </a:extLst>
          </p:cNvPr>
          <p:cNvSpPr txBox="1"/>
          <p:nvPr/>
        </p:nvSpPr>
        <p:spPr>
          <a:xfrm>
            <a:off x="2827965" y="4012692"/>
            <a:ext cx="1632204" cy="312420"/>
          </a:xfrm>
          <a:prstGeom prst="rect">
            <a:avLst/>
          </a:prstGeom>
          <a:noFill/>
        </p:spPr>
        <p:txBody>
          <a:bodyPr wrap="square" rtlCol="0">
            <a:spAutoFit/>
          </a:bodyPr>
          <a:lstStyle/>
          <a:p>
            <a:pPr algn="l"/>
            <a:r>
              <a:rPr lang="en-US" sz="1400" dirty="0">
                <a:solidFill>
                  <a:schemeClr val="bg1"/>
                </a:solidFill>
                <a:latin typeface="IBM Plex Sans" charset="0"/>
                <a:ea typeface="IBM Plex Sans" charset="0"/>
                <a:cs typeface="IBM Plex Sans" charset="0"/>
              </a:rPr>
              <a:t>Nightly </a:t>
            </a:r>
            <a:r>
              <a:rPr lang="en-US" sz="1400" dirty="0" err="1">
                <a:solidFill>
                  <a:schemeClr val="bg1"/>
                </a:solidFill>
                <a:latin typeface="IBM Plex Sans" charset="0"/>
                <a:ea typeface="IBM Plex Sans" charset="0"/>
                <a:cs typeface="IBM Plex Sans" charset="0"/>
              </a:rPr>
              <a:t>cron</a:t>
            </a:r>
            <a:r>
              <a:rPr lang="en-US" sz="1400" dirty="0">
                <a:solidFill>
                  <a:schemeClr val="bg1"/>
                </a:solidFill>
                <a:latin typeface="IBM Plex Sans" charset="0"/>
                <a:ea typeface="IBM Plex Sans" charset="0"/>
                <a:cs typeface="IBM Plex Sans" charset="0"/>
              </a:rPr>
              <a:t> job</a:t>
            </a:r>
          </a:p>
        </p:txBody>
      </p:sp>
      <p:sp>
        <p:nvSpPr>
          <p:cNvPr id="46" name="TextBox 45">
            <a:extLst>
              <a:ext uri="{FF2B5EF4-FFF2-40B4-BE49-F238E27FC236}">
                <a16:creationId xmlns:a16="http://schemas.microsoft.com/office/drawing/2014/main" id="{6F6C5BE5-A9D1-1940-9E62-270062652EB8}"/>
              </a:ext>
            </a:extLst>
          </p:cNvPr>
          <p:cNvSpPr txBox="1"/>
          <p:nvPr/>
        </p:nvSpPr>
        <p:spPr>
          <a:xfrm>
            <a:off x="6546580" y="1159063"/>
            <a:ext cx="1923393" cy="2477601"/>
          </a:xfrm>
          <a:prstGeom prst="rect">
            <a:avLst/>
          </a:prstGeom>
          <a:noFill/>
        </p:spPr>
        <p:txBody>
          <a:bodyPr wrap="square" rtlCol="0">
            <a:spAutoFit/>
          </a:bodyPr>
          <a:lstStyle/>
          <a:p>
            <a:pPr marL="228600" indent="-228600" algn="l">
              <a:spcAft>
                <a:spcPts val="1800"/>
              </a:spcAft>
              <a:buAutoNum type="arabicParenBoth"/>
            </a:pPr>
            <a:r>
              <a:rPr lang="en-US" sz="1000" dirty="0">
                <a:solidFill>
                  <a:schemeClr val="bg1"/>
                </a:solidFill>
                <a:latin typeface="IBM Plex Sans" charset="0"/>
                <a:ea typeface="IBM Plex Sans" charset="0"/>
                <a:cs typeface="IBM Plex Sans" charset="0"/>
              </a:rPr>
              <a:t>Get Bill-of-Materials from repository</a:t>
            </a:r>
          </a:p>
          <a:p>
            <a:pPr marL="228600" indent="-228600" algn="l">
              <a:spcAft>
                <a:spcPts val="1800"/>
              </a:spcAft>
              <a:buAutoNum type="arabicParenBoth"/>
            </a:pPr>
            <a:r>
              <a:rPr lang="en-US" sz="1000" dirty="0">
                <a:solidFill>
                  <a:schemeClr val="bg1"/>
                </a:solidFill>
                <a:latin typeface="IBM Plex Sans" charset="0"/>
                <a:ea typeface="IBM Plex Sans" charset="0"/>
                <a:cs typeface="IBM Plex Sans" charset="0"/>
              </a:rPr>
              <a:t>Parse </a:t>
            </a:r>
            <a:r>
              <a:rPr lang="en-US" sz="1000" dirty="0" err="1">
                <a:solidFill>
                  <a:schemeClr val="bg1"/>
                </a:solidFill>
                <a:latin typeface="IBM Plex Sans" charset="0"/>
                <a:ea typeface="IBM Plex Sans" charset="0"/>
                <a:cs typeface="IBM Plex Sans" charset="0"/>
              </a:rPr>
              <a:t>BofM</a:t>
            </a:r>
            <a:r>
              <a:rPr lang="en-US" sz="1000" dirty="0">
                <a:solidFill>
                  <a:schemeClr val="bg1"/>
                </a:solidFill>
                <a:latin typeface="IBM Plex Sans" charset="0"/>
                <a:ea typeface="IBM Plex Sans" charset="0"/>
                <a:cs typeface="IBM Plex Sans" charset="0"/>
              </a:rPr>
              <a:t> to extract dependency versions</a:t>
            </a:r>
          </a:p>
          <a:p>
            <a:pPr marL="228600" indent="-228600" algn="l">
              <a:spcAft>
                <a:spcPts val="1800"/>
              </a:spcAft>
              <a:buAutoNum type="arabicParenBoth"/>
            </a:pPr>
            <a:r>
              <a:rPr lang="en-US" sz="1000" dirty="0">
                <a:solidFill>
                  <a:schemeClr val="bg1"/>
                </a:solidFill>
                <a:latin typeface="IBM Plex Sans" charset="0"/>
                <a:ea typeface="IBM Plex Sans" charset="0"/>
                <a:cs typeface="IBM Plex Sans" charset="0"/>
              </a:rPr>
              <a:t>For each dependency, query </a:t>
            </a:r>
            <a:r>
              <a:rPr lang="en-US" sz="1000" dirty="0" err="1">
                <a:solidFill>
                  <a:schemeClr val="bg1"/>
                </a:solidFill>
                <a:latin typeface="Andale Mono" panose="020B0509000000000004" pitchFamily="49" charset="0"/>
                <a:ea typeface="Source Code Pro" panose="020B0509030403020204" pitchFamily="49" charset="0"/>
                <a:cs typeface="IBM Plex Sans" charset="0"/>
              </a:rPr>
              <a:t>libraries.io</a:t>
            </a:r>
            <a:r>
              <a:rPr lang="en-US" sz="1000" dirty="0">
                <a:solidFill>
                  <a:schemeClr val="bg1"/>
                </a:solidFill>
                <a:latin typeface="Andale Mono" panose="020B0509000000000004" pitchFamily="49" charset="0"/>
                <a:ea typeface="IBM Plex Sans" charset="0"/>
                <a:cs typeface="IBM Plex Sans" charset="0"/>
              </a:rPr>
              <a:t> </a:t>
            </a:r>
            <a:r>
              <a:rPr lang="en-US" sz="1000" dirty="0">
                <a:solidFill>
                  <a:schemeClr val="bg1"/>
                </a:solidFill>
                <a:latin typeface="IBM Plex Sans" charset="0"/>
                <a:ea typeface="IBM Plex Sans" charset="0"/>
                <a:cs typeface="IBM Plex Sans" charset="0"/>
              </a:rPr>
              <a:t>API</a:t>
            </a:r>
          </a:p>
          <a:p>
            <a:pPr marL="228600" indent="-228600" algn="l">
              <a:spcAft>
                <a:spcPts val="1800"/>
              </a:spcAft>
              <a:buAutoNum type="arabicParenBoth"/>
            </a:pPr>
            <a:r>
              <a:rPr lang="en-US" sz="1000" dirty="0">
                <a:solidFill>
                  <a:schemeClr val="bg1"/>
                </a:solidFill>
                <a:latin typeface="IBM Plex Sans" charset="0"/>
                <a:ea typeface="IBM Plex Sans" charset="0"/>
                <a:cs typeface="IBM Plex Sans" charset="0"/>
              </a:rPr>
              <a:t>Construct Bill-of-Actions with new versions and commit it to a new branch in the repository</a:t>
            </a:r>
          </a:p>
        </p:txBody>
      </p:sp>
      <p:cxnSp>
        <p:nvCxnSpPr>
          <p:cNvPr id="50" name="Straight Connector 49">
            <a:extLst>
              <a:ext uri="{FF2B5EF4-FFF2-40B4-BE49-F238E27FC236}">
                <a16:creationId xmlns:a16="http://schemas.microsoft.com/office/drawing/2014/main" id="{9F587612-257B-C347-8F8F-FA03BE7199C3}"/>
              </a:ext>
            </a:extLst>
          </p:cNvPr>
          <p:cNvCxnSpPr>
            <a:stCxn id="12" idx="3"/>
            <a:endCxn id="29" idx="2"/>
          </p:cNvCxnSpPr>
          <p:nvPr/>
        </p:nvCxnSpPr>
        <p:spPr bwMode="auto">
          <a:xfrm>
            <a:off x="5757567" y="2414777"/>
            <a:ext cx="700777" cy="0"/>
          </a:xfrm>
          <a:prstGeom prst="line">
            <a:avLst/>
          </a:prstGeom>
          <a:ln w="38100">
            <a:solidFill>
              <a:schemeClr val="accent3"/>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91716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1D581-9E84-9F49-9E71-116087010122}"/>
              </a:ext>
            </a:extLst>
          </p:cNvPr>
          <p:cNvSpPr>
            <a:spLocks noGrp="1"/>
          </p:cNvSpPr>
          <p:nvPr>
            <p:ph type="title"/>
          </p:nvPr>
        </p:nvSpPr>
        <p:spPr/>
        <p:txBody>
          <a:bodyPr/>
          <a:lstStyle/>
          <a:p>
            <a:r>
              <a:rPr lang="en-US" dirty="0"/>
              <a:t>To Be</a:t>
            </a:r>
          </a:p>
        </p:txBody>
      </p:sp>
      <p:sp>
        <p:nvSpPr>
          <p:cNvPr id="7" name="Footer Placeholder 6">
            <a:extLst>
              <a:ext uri="{FF2B5EF4-FFF2-40B4-BE49-F238E27FC236}">
                <a16:creationId xmlns:a16="http://schemas.microsoft.com/office/drawing/2014/main" id="{4F7F0CCF-2DAF-544D-9F85-9ED31635EC68}"/>
              </a:ext>
            </a:extLst>
          </p:cNvPr>
          <p:cNvSpPr>
            <a:spLocks noGrp="1"/>
          </p:cNvSpPr>
          <p:nvPr>
            <p:ph type="ftr" sz="quarter" idx="10"/>
          </p:nvPr>
        </p:nvSpPr>
        <p:spPr/>
        <p:txBody>
          <a:bodyPr/>
          <a:lstStyle/>
          <a:p>
            <a:r>
              <a:rPr lang="en-US" dirty="0" err="1"/>
              <a:t>GitSecure</a:t>
            </a:r>
            <a:r>
              <a:rPr lang="en-US" dirty="0"/>
              <a:t> Smart Updates / Jan 21, 2021 / © 2021 IBM Corporation</a:t>
            </a:r>
          </a:p>
        </p:txBody>
      </p:sp>
      <p:sp>
        <p:nvSpPr>
          <p:cNvPr id="8" name="Slide Number Placeholder 7">
            <a:extLst>
              <a:ext uri="{FF2B5EF4-FFF2-40B4-BE49-F238E27FC236}">
                <a16:creationId xmlns:a16="http://schemas.microsoft.com/office/drawing/2014/main" id="{DF29C371-7B0C-824B-BA9A-C9A7EBD82FA9}"/>
              </a:ext>
            </a:extLst>
          </p:cNvPr>
          <p:cNvSpPr>
            <a:spLocks noGrp="1"/>
          </p:cNvSpPr>
          <p:nvPr>
            <p:ph type="sldNum" sz="quarter" idx="11"/>
          </p:nvPr>
        </p:nvSpPr>
        <p:spPr/>
        <p:txBody>
          <a:bodyPr/>
          <a:lstStyle/>
          <a:p>
            <a:fld id="{59395FB3-9C97-154F-86B2-7E381B951268}" type="slidenum">
              <a:rPr lang="en-US" smtClean="0"/>
              <a:pPr/>
              <a:t>13</a:t>
            </a:fld>
            <a:endParaRPr lang="en-US" dirty="0"/>
          </a:p>
        </p:txBody>
      </p:sp>
      <p:grpSp>
        <p:nvGrpSpPr>
          <p:cNvPr id="15" name="Group 14">
            <a:extLst>
              <a:ext uri="{FF2B5EF4-FFF2-40B4-BE49-F238E27FC236}">
                <a16:creationId xmlns:a16="http://schemas.microsoft.com/office/drawing/2014/main" id="{8FDFDDCF-D003-2848-A97F-64486BE38DED}"/>
              </a:ext>
            </a:extLst>
          </p:cNvPr>
          <p:cNvGrpSpPr/>
          <p:nvPr/>
        </p:nvGrpSpPr>
        <p:grpSpPr>
          <a:xfrm>
            <a:off x="449595" y="827473"/>
            <a:ext cx="2369821" cy="1302156"/>
            <a:chOff x="906779" y="1878330"/>
            <a:chExt cx="2369821" cy="1302156"/>
          </a:xfrm>
        </p:grpSpPr>
        <p:pic>
          <p:nvPicPr>
            <p:cNvPr id="4" name="Graphic 3" descr="Daily calendar with solid fill">
              <a:extLst>
                <a:ext uri="{FF2B5EF4-FFF2-40B4-BE49-F238E27FC236}">
                  <a16:creationId xmlns:a16="http://schemas.microsoft.com/office/drawing/2014/main" id="{84CCADAD-5CED-3A44-AA72-7E8C942AAA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2080" y="1878330"/>
              <a:ext cx="693420" cy="693420"/>
            </a:xfrm>
            <a:prstGeom prst="rect">
              <a:avLst/>
            </a:prstGeom>
          </p:spPr>
        </p:pic>
        <p:pic>
          <p:nvPicPr>
            <p:cNvPr id="6" name="Graphic 5" descr="Clock with solid fill">
              <a:extLst>
                <a:ext uri="{FF2B5EF4-FFF2-40B4-BE49-F238E27FC236}">
                  <a16:creationId xmlns:a16="http://schemas.microsoft.com/office/drawing/2014/main" id="{70903CA7-03F8-7B46-8808-8F0E38C466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1690" y="1882616"/>
              <a:ext cx="693420" cy="693420"/>
            </a:xfrm>
            <a:prstGeom prst="rect">
              <a:avLst/>
            </a:prstGeom>
          </p:spPr>
        </p:pic>
        <p:sp>
          <p:nvSpPr>
            <p:cNvPr id="9" name="TextBox 8">
              <a:extLst>
                <a:ext uri="{FF2B5EF4-FFF2-40B4-BE49-F238E27FC236}">
                  <a16:creationId xmlns:a16="http://schemas.microsoft.com/office/drawing/2014/main" id="{47C972EF-4819-B54F-94A8-C09D2ABAC119}"/>
                </a:ext>
              </a:extLst>
            </p:cNvPr>
            <p:cNvSpPr txBox="1"/>
            <p:nvPr/>
          </p:nvSpPr>
          <p:spPr>
            <a:xfrm>
              <a:off x="906779" y="2580322"/>
              <a:ext cx="2369821" cy="600164"/>
            </a:xfrm>
            <a:prstGeom prst="rect">
              <a:avLst/>
            </a:prstGeom>
            <a:noFill/>
          </p:spPr>
          <p:txBody>
            <a:bodyPr wrap="square" rtlCol="0">
              <a:spAutoFit/>
            </a:bodyPr>
            <a:lstStyle/>
            <a:p>
              <a:pPr algn="ctr"/>
              <a:r>
                <a:rPr lang="en-US" sz="1100" dirty="0">
                  <a:solidFill>
                    <a:schemeClr val="bg1"/>
                  </a:solidFill>
                  <a:latin typeface="IBM Plex Sans" charset="0"/>
                  <a:ea typeface="IBM Plex Sans" charset="0"/>
                  <a:cs typeface="IBM Plex Sans" charset="0"/>
                </a:rPr>
                <a:t>Chris and his team plan and size their development effort, adhering to a tight schedule and budget</a:t>
              </a:r>
            </a:p>
          </p:txBody>
        </p:sp>
      </p:grpSp>
      <p:grpSp>
        <p:nvGrpSpPr>
          <p:cNvPr id="16" name="Group 15">
            <a:extLst>
              <a:ext uri="{FF2B5EF4-FFF2-40B4-BE49-F238E27FC236}">
                <a16:creationId xmlns:a16="http://schemas.microsoft.com/office/drawing/2014/main" id="{3DEDAE00-10BE-9040-8186-ED59101A311D}"/>
              </a:ext>
            </a:extLst>
          </p:cNvPr>
          <p:cNvGrpSpPr/>
          <p:nvPr/>
        </p:nvGrpSpPr>
        <p:grpSpPr>
          <a:xfrm>
            <a:off x="3505148" y="924836"/>
            <a:ext cx="2575561" cy="1351210"/>
            <a:chOff x="5082541" y="2015490"/>
            <a:chExt cx="2575561" cy="1351210"/>
          </a:xfrm>
        </p:grpSpPr>
        <p:pic>
          <p:nvPicPr>
            <p:cNvPr id="11" name="Graphic 10" descr="Binary with solid fill">
              <a:extLst>
                <a:ext uri="{FF2B5EF4-FFF2-40B4-BE49-F238E27FC236}">
                  <a16:creationId xmlns:a16="http://schemas.microsoft.com/office/drawing/2014/main" id="{F5E541FA-51FE-BA4E-B81B-D607AF6142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57852" y="2015490"/>
              <a:ext cx="693420" cy="693420"/>
            </a:xfrm>
            <a:prstGeom prst="rect">
              <a:avLst/>
            </a:prstGeom>
          </p:spPr>
        </p:pic>
        <p:pic>
          <p:nvPicPr>
            <p:cNvPr id="13" name="Graphic 12" descr="Laptop with solid fill">
              <a:extLst>
                <a:ext uri="{FF2B5EF4-FFF2-40B4-BE49-F238E27FC236}">
                  <a16:creationId xmlns:a16="http://schemas.microsoft.com/office/drawing/2014/main" id="{8E755BDC-D40A-2948-B778-6255539698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70322" y="2015490"/>
              <a:ext cx="693420" cy="693420"/>
            </a:xfrm>
            <a:prstGeom prst="rect">
              <a:avLst/>
            </a:prstGeom>
          </p:spPr>
        </p:pic>
        <p:sp>
          <p:nvSpPr>
            <p:cNvPr id="14" name="TextBox 13">
              <a:extLst>
                <a:ext uri="{FF2B5EF4-FFF2-40B4-BE49-F238E27FC236}">
                  <a16:creationId xmlns:a16="http://schemas.microsoft.com/office/drawing/2014/main" id="{044ED5F9-065A-F540-986E-4563F55F585A}"/>
                </a:ext>
              </a:extLst>
            </p:cNvPr>
            <p:cNvSpPr txBox="1"/>
            <p:nvPr/>
          </p:nvSpPr>
          <p:spPr>
            <a:xfrm>
              <a:off x="5082541" y="2766536"/>
              <a:ext cx="2575561" cy="600164"/>
            </a:xfrm>
            <a:prstGeom prst="rect">
              <a:avLst/>
            </a:prstGeom>
            <a:noFill/>
          </p:spPr>
          <p:txBody>
            <a:bodyPr wrap="square" rtlCol="0">
              <a:spAutoFit/>
            </a:bodyPr>
            <a:lstStyle/>
            <a:p>
              <a:pPr algn="ctr"/>
              <a:r>
                <a:rPr lang="en-US" sz="1100" dirty="0">
                  <a:solidFill>
                    <a:schemeClr val="bg1"/>
                  </a:solidFill>
                  <a:latin typeface="IBM Plex Sans" charset="0"/>
                  <a:ea typeface="IBM Plex Sans" charset="0"/>
                  <a:cs typeface="IBM Plex Sans" charset="0"/>
                </a:rPr>
                <a:t>The team begins development, using the latest version of dependent Package X</a:t>
              </a:r>
            </a:p>
          </p:txBody>
        </p:sp>
      </p:grpSp>
      <p:cxnSp>
        <p:nvCxnSpPr>
          <p:cNvPr id="20" name="Straight Arrow Connector 19">
            <a:extLst>
              <a:ext uri="{FF2B5EF4-FFF2-40B4-BE49-F238E27FC236}">
                <a16:creationId xmlns:a16="http://schemas.microsoft.com/office/drawing/2014/main" id="{8B7837C5-7409-834F-9B5B-5F27F2B758A5}"/>
              </a:ext>
            </a:extLst>
          </p:cNvPr>
          <p:cNvCxnSpPr>
            <a:cxnSpLocks/>
          </p:cNvCxnSpPr>
          <p:nvPr/>
        </p:nvCxnSpPr>
        <p:spPr bwMode="auto">
          <a:xfrm>
            <a:off x="2819416" y="1378206"/>
            <a:ext cx="792413" cy="0"/>
          </a:xfrm>
          <a:prstGeom prst="straightConnector1">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22" name="Graphic 21" descr="Bug with solid fill">
            <a:extLst>
              <a:ext uri="{FF2B5EF4-FFF2-40B4-BE49-F238E27FC236}">
                <a16:creationId xmlns:a16="http://schemas.microsoft.com/office/drawing/2014/main" id="{1FCC68EF-9B3B-4344-A531-EC82661FF6C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6093" y="2040434"/>
            <a:ext cx="693420" cy="693420"/>
          </a:xfrm>
          <a:prstGeom prst="rect">
            <a:avLst/>
          </a:prstGeom>
        </p:spPr>
      </p:pic>
      <p:sp>
        <p:nvSpPr>
          <p:cNvPr id="23" name="TextBox 22">
            <a:extLst>
              <a:ext uri="{FF2B5EF4-FFF2-40B4-BE49-F238E27FC236}">
                <a16:creationId xmlns:a16="http://schemas.microsoft.com/office/drawing/2014/main" id="{BD1F5C62-078F-0D44-A97E-90EA618DA5D7}"/>
              </a:ext>
            </a:extLst>
          </p:cNvPr>
          <p:cNvSpPr txBox="1"/>
          <p:nvPr/>
        </p:nvSpPr>
        <p:spPr>
          <a:xfrm>
            <a:off x="6530272" y="2792694"/>
            <a:ext cx="2385061" cy="600164"/>
          </a:xfrm>
          <a:prstGeom prst="rect">
            <a:avLst/>
          </a:prstGeom>
          <a:noFill/>
        </p:spPr>
        <p:txBody>
          <a:bodyPr wrap="square" rtlCol="0">
            <a:spAutoFit/>
          </a:bodyPr>
          <a:lstStyle/>
          <a:p>
            <a:pPr algn="ctr"/>
            <a:r>
              <a:rPr lang="en-US" sz="1100" dirty="0">
                <a:solidFill>
                  <a:schemeClr val="bg1"/>
                </a:solidFill>
                <a:latin typeface="IBM Plex Sans" charset="0"/>
                <a:ea typeface="IBM Plex Sans" charset="0"/>
                <a:cs typeface="IBM Plex Sans" charset="0"/>
              </a:rPr>
              <a:t>Upstream developers of Package X release a patch fixing critical vulnerabilities</a:t>
            </a:r>
          </a:p>
        </p:txBody>
      </p:sp>
      <p:sp>
        <p:nvSpPr>
          <p:cNvPr id="29" name="TextBox 28">
            <a:extLst>
              <a:ext uri="{FF2B5EF4-FFF2-40B4-BE49-F238E27FC236}">
                <a16:creationId xmlns:a16="http://schemas.microsoft.com/office/drawing/2014/main" id="{FCF81C72-E572-BC40-B741-F6B9AD1A63B7}"/>
              </a:ext>
            </a:extLst>
          </p:cNvPr>
          <p:cNvSpPr txBox="1"/>
          <p:nvPr/>
        </p:nvSpPr>
        <p:spPr>
          <a:xfrm>
            <a:off x="3667047" y="3478405"/>
            <a:ext cx="2251762" cy="1107996"/>
          </a:xfrm>
          <a:prstGeom prst="rect">
            <a:avLst/>
          </a:prstGeom>
          <a:noFill/>
        </p:spPr>
        <p:txBody>
          <a:bodyPr wrap="square" rtlCol="0">
            <a:spAutoFit/>
          </a:bodyPr>
          <a:lstStyle/>
          <a:p>
            <a:pPr algn="ctr"/>
            <a:r>
              <a:rPr lang="en-US" sz="1100" dirty="0" err="1">
                <a:solidFill>
                  <a:schemeClr val="bg1"/>
                </a:solidFill>
                <a:latin typeface="IBM Plex Sans" charset="0"/>
                <a:ea typeface="IBM Plex Sans" charset="0"/>
                <a:cs typeface="IBM Plex Sans" charset="0"/>
              </a:rPr>
              <a:t>Krios</a:t>
            </a:r>
            <a:r>
              <a:rPr lang="en-US" sz="1100" dirty="0">
                <a:solidFill>
                  <a:schemeClr val="bg1"/>
                </a:solidFill>
                <a:latin typeface="IBM Plex Sans" charset="0"/>
                <a:ea typeface="IBM Plex Sans" charset="0"/>
                <a:cs typeface="IBM Plex Sans" charset="0"/>
              </a:rPr>
              <a:t> detects a change in Package X version during its nightly scan and opens a PR</a:t>
            </a:r>
          </a:p>
          <a:p>
            <a:pPr algn="ctr"/>
            <a:endParaRPr lang="en-US" sz="1100" dirty="0">
              <a:solidFill>
                <a:schemeClr val="bg1"/>
              </a:solidFill>
              <a:latin typeface="IBM Plex Sans" charset="0"/>
              <a:ea typeface="IBM Plex Sans" charset="0"/>
              <a:cs typeface="IBM Plex Sans" charset="0"/>
            </a:endParaRPr>
          </a:p>
          <a:p>
            <a:pPr algn="ctr"/>
            <a:r>
              <a:rPr lang="en-US" sz="1100" dirty="0">
                <a:solidFill>
                  <a:schemeClr val="bg1"/>
                </a:solidFill>
                <a:latin typeface="IBM Plex Sans" charset="0"/>
                <a:ea typeface="IBM Plex Sans" charset="0"/>
                <a:cs typeface="IBM Plex Sans" charset="0"/>
              </a:rPr>
              <a:t>Development effort continues unhindered</a:t>
            </a:r>
          </a:p>
        </p:txBody>
      </p:sp>
      <p:pic>
        <p:nvPicPr>
          <p:cNvPr id="31" name="Graphic 30" descr="Robot with solid fill">
            <a:extLst>
              <a:ext uri="{FF2B5EF4-FFF2-40B4-BE49-F238E27FC236}">
                <a16:creationId xmlns:a16="http://schemas.microsoft.com/office/drawing/2014/main" id="{E3DCA836-96EA-C24B-A165-8D2E2534F4D5}"/>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446219" y="2788633"/>
            <a:ext cx="693420" cy="693420"/>
          </a:xfrm>
          <a:prstGeom prst="rect">
            <a:avLst/>
          </a:prstGeom>
        </p:spPr>
      </p:pic>
      <p:grpSp>
        <p:nvGrpSpPr>
          <p:cNvPr id="5" name="Group 4">
            <a:extLst>
              <a:ext uri="{FF2B5EF4-FFF2-40B4-BE49-F238E27FC236}">
                <a16:creationId xmlns:a16="http://schemas.microsoft.com/office/drawing/2014/main" id="{10C6756C-1C7A-604C-B220-69225B244B8F}"/>
              </a:ext>
            </a:extLst>
          </p:cNvPr>
          <p:cNvGrpSpPr/>
          <p:nvPr/>
        </p:nvGrpSpPr>
        <p:grpSpPr>
          <a:xfrm>
            <a:off x="853446" y="2880883"/>
            <a:ext cx="2263108" cy="1140811"/>
            <a:chOff x="801033" y="2916207"/>
            <a:chExt cx="2263108" cy="1140811"/>
          </a:xfrm>
        </p:grpSpPr>
        <p:sp>
          <p:nvSpPr>
            <p:cNvPr id="36" name="TextBox 35">
              <a:extLst>
                <a:ext uri="{FF2B5EF4-FFF2-40B4-BE49-F238E27FC236}">
                  <a16:creationId xmlns:a16="http://schemas.microsoft.com/office/drawing/2014/main" id="{14B825BD-3953-7B4A-9C2F-747F167AC58C}"/>
                </a:ext>
              </a:extLst>
            </p:cNvPr>
            <p:cNvSpPr txBox="1"/>
            <p:nvPr/>
          </p:nvSpPr>
          <p:spPr>
            <a:xfrm>
              <a:off x="801033" y="3533798"/>
              <a:ext cx="2263108" cy="523220"/>
            </a:xfrm>
            <a:prstGeom prst="rect">
              <a:avLst/>
            </a:prstGeom>
            <a:noFill/>
          </p:spPr>
          <p:txBody>
            <a:bodyPr wrap="square" rtlCol="0">
              <a:spAutoFit/>
            </a:bodyPr>
            <a:lstStyle/>
            <a:p>
              <a:r>
                <a:rPr lang="en-US" sz="1400" dirty="0">
                  <a:solidFill>
                    <a:schemeClr val="bg1"/>
                  </a:solidFill>
                  <a:latin typeface="IBM Plex Sans" charset="0"/>
                  <a:ea typeface="IBM Plex Sans" charset="0"/>
                  <a:cs typeface="IBM Plex Sans" charset="0"/>
                </a:rPr>
                <a:t>The project is delivered on time and under budget</a:t>
              </a:r>
            </a:p>
          </p:txBody>
        </p:sp>
        <p:sp>
          <p:nvSpPr>
            <p:cNvPr id="37" name="TextBox 36">
              <a:extLst>
                <a:ext uri="{FF2B5EF4-FFF2-40B4-BE49-F238E27FC236}">
                  <a16:creationId xmlns:a16="http://schemas.microsoft.com/office/drawing/2014/main" id="{1508A62D-BF97-584F-B93A-88B48F3B01C0}"/>
                </a:ext>
              </a:extLst>
            </p:cNvPr>
            <p:cNvSpPr txBox="1"/>
            <p:nvPr/>
          </p:nvSpPr>
          <p:spPr>
            <a:xfrm>
              <a:off x="991534" y="3119470"/>
              <a:ext cx="1798354" cy="584775"/>
            </a:xfrm>
            <a:prstGeom prst="rect">
              <a:avLst/>
            </a:prstGeom>
            <a:noFill/>
          </p:spPr>
          <p:txBody>
            <a:bodyPr wrap="square" rtlCol="0">
              <a:spAutoFit/>
            </a:bodyPr>
            <a:lstStyle/>
            <a:p>
              <a:pPr algn="ctr"/>
              <a:r>
                <a:rPr lang="en-US" sz="1800" dirty="0">
                  <a:solidFill>
                    <a:srgbClr val="00B050"/>
                  </a:solidFill>
                  <a:latin typeface="IBM Plex Sans" charset="0"/>
                  <a:ea typeface="IBM Plex Sans" charset="0"/>
                  <a:cs typeface="IBM Plex Sans" charset="0"/>
                </a:rPr>
                <a:t>Success</a:t>
              </a:r>
            </a:p>
            <a:p>
              <a:pPr algn="ctr"/>
              <a:endParaRPr lang="en-US" sz="1400" dirty="0">
                <a:solidFill>
                  <a:schemeClr val="bg1"/>
                </a:solidFill>
                <a:latin typeface="IBM Plex Sans" charset="0"/>
                <a:ea typeface="IBM Plex Sans" charset="0"/>
                <a:cs typeface="IBM Plex Sans" charset="0"/>
              </a:endParaRPr>
            </a:p>
          </p:txBody>
        </p:sp>
        <p:pic>
          <p:nvPicPr>
            <p:cNvPr id="40" name="Graphic 39" descr="Checkmark with solid fill">
              <a:extLst>
                <a:ext uri="{FF2B5EF4-FFF2-40B4-BE49-F238E27FC236}">
                  <a16:creationId xmlns:a16="http://schemas.microsoft.com/office/drawing/2014/main" id="{548052C2-6992-D848-A5B6-1B19A93C1009}"/>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rot="21155552">
              <a:off x="856729" y="2916207"/>
              <a:ext cx="605806" cy="605806"/>
            </a:xfrm>
            <a:prstGeom prst="rect">
              <a:avLst/>
            </a:prstGeom>
          </p:spPr>
        </p:pic>
      </p:grpSp>
      <p:cxnSp>
        <p:nvCxnSpPr>
          <p:cNvPr id="42" name="Straight Arrow Connector 41">
            <a:extLst>
              <a:ext uri="{FF2B5EF4-FFF2-40B4-BE49-F238E27FC236}">
                <a16:creationId xmlns:a16="http://schemas.microsoft.com/office/drawing/2014/main" id="{E9894083-C7BF-8540-A083-BCB593D66382}"/>
              </a:ext>
            </a:extLst>
          </p:cNvPr>
          <p:cNvCxnSpPr>
            <a:cxnSpLocks/>
          </p:cNvCxnSpPr>
          <p:nvPr/>
        </p:nvCxnSpPr>
        <p:spPr bwMode="auto">
          <a:xfrm>
            <a:off x="5793027" y="1310890"/>
            <a:ext cx="1929775" cy="439752"/>
          </a:xfrm>
          <a:prstGeom prst="bentConnector2">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30246E34-AB3D-3647-A49E-EF09073E4DB7}"/>
              </a:ext>
            </a:extLst>
          </p:cNvPr>
          <p:cNvCxnSpPr>
            <a:cxnSpLocks/>
            <a:stCxn id="23" idx="2"/>
          </p:cNvCxnSpPr>
          <p:nvPr/>
        </p:nvCxnSpPr>
        <p:spPr bwMode="auto">
          <a:xfrm rot="5400000">
            <a:off x="6662705" y="2810862"/>
            <a:ext cx="478102" cy="1642094"/>
          </a:xfrm>
          <a:prstGeom prst="bentConnector2">
            <a:avLst/>
          </a:prstGeom>
          <a:ln w="19050">
            <a:solidFill>
              <a:schemeClr val="accent4"/>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18" name="Graphic 17" descr="Siren with solid fill">
            <a:extLst>
              <a:ext uri="{FF2B5EF4-FFF2-40B4-BE49-F238E27FC236}">
                <a16:creationId xmlns:a16="http://schemas.microsoft.com/office/drawing/2014/main" id="{44FEDA2C-3663-D641-AE3F-F9A18DA8F63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99322" y="2642092"/>
            <a:ext cx="350858" cy="350858"/>
          </a:xfrm>
          <a:prstGeom prst="rect">
            <a:avLst/>
          </a:prstGeom>
        </p:spPr>
      </p:pic>
      <p:pic>
        <p:nvPicPr>
          <p:cNvPr id="25" name="Picture 2">
            <a:extLst>
              <a:ext uri="{FF2B5EF4-FFF2-40B4-BE49-F238E27FC236}">
                <a16:creationId xmlns:a16="http://schemas.microsoft.com/office/drawing/2014/main" id="{1E2B95A4-D33D-3C48-BC1A-9E9F467E221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96626" y="103716"/>
            <a:ext cx="1218707" cy="61864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7FB80E31-0B0F-AD46-9535-9771EF1C6C9A}"/>
              </a:ext>
            </a:extLst>
          </p:cNvPr>
          <p:cNvSpPr txBox="1"/>
          <p:nvPr/>
        </p:nvSpPr>
        <p:spPr>
          <a:xfrm>
            <a:off x="6548181" y="282234"/>
            <a:ext cx="1128850" cy="261610"/>
          </a:xfrm>
          <a:prstGeom prst="rect">
            <a:avLst/>
          </a:prstGeom>
          <a:noFill/>
          <a:ln>
            <a:solidFill>
              <a:srgbClr val="00B050"/>
            </a:solidFill>
          </a:ln>
        </p:spPr>
        <p:txBody>
          <a:bodyPr wrap="square" rtlCol="0">
            <a:spAutoFit/>
          </a:bodyPr>
          <a:lstStyle/>
          <a:p>
            <a:pPr algn="ctr"/>
            <a:r>
              <a:rPr lang="en-US" sz="1100" dirty="0">
                <a:solidFill>
                  <a:srgbClr val="00B050"/>
                </a:solidFill>
                <a:latin typeface="IBM Plex Sans" charset="0"/>
                <a:ea typeface="IBM Plex Sans" charset="0"/>
                <a:cs typeface="IBM Plex Sans" charset="0"/>
              </a:rPr>
              <a:t>Automation</a:t>
            </a:r>
          </a:p>
        </p:txBody>
      </p:sp>
    </p:spTree>
    <p:extLst>
      <p:ext uri="{BB962C8B-B14F-4D97-AF65-F5344CB8AC3E}">
        <p14:creationId xmlns:p14="http://schemas.microsoft.com/office/powerpoint/2010/main" val="3981106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err="1"/>
              <a:t>GitSecure</a:t>
            </a:r>
            <a:r>
              <a:rPr lang="en-US" dirty="0"/>
              <a:t> Smart Updates / Jan 21,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14</a:t>
            </a:fld>
            <a:endParaRPr lang="en-US" dirty="0"/>
          </a:p>
        </p:txBody>
      </p:sp>
      <p:sp>
        <p:nvSpPr>
          <p:cNvPr id="6" name="Text Placeholder 5">
            <a:extLst>
              <a:ext uri="{FF2B5EF4-FFF2-40B4-BE49-F238E27FC236}">
                <a16:creationId xmlns:a16="http://schemas.microsoft.com/office/drawing/2014/main" id="{C1F279C4-D687-B545-8FB3-C1684E962834}"/>
              </a:ext>
            </a:extLst>
          </p:cNvPr>
          <p:cNvSpPr>
            <a:spLocks noGrp="1"/>
          </p:cNvSpPr>
          <p:nvPr>
            <p:ph type="body" sz="quarter" idx="12"/>
          </p:nvPr>
        </p:nvSpPr>
        <p:spPr>
          <a:xfrm>
            <a:off x="1788173" y="3534002"/>
            <a:ext cx="2286000" cy="428398"/>
          </a:xfrm>
        </p:spPr>
        <p:txBody>
          <a:bodyPr/>
          <a:lstStyle/>
          <a:p>
            <a:pPr algn="ctr"/>
            <a:r>
              <a:rPr lang="en-US" sz="2400" dirty="0"/>
              <a:t>Birthday Cake</a:t>
            </a:r>
          </a:p>
        </p:txBody>
      </p:sp>
      <p:pic>
        <p:nvPicPr>
          <p:cNvPr id="11" name="Picture 10">
            <a:extLst>
              <a:ext uri="{FF2B5EF4-FFF2-40B4-BE49-F238E27FC236}">
                <a16:creationId xmlns:a16="http://schemas.microsoft.com/office/drawing/2014/main" id="{B52D335D-8C1B-004B-B4D6-258F9741274D}"/>
              </a:ext>
            </a:extLst>
          </p:cNvPr>
          <p:cNvPicPr>
            <a:picLocks noChangeAspect="1"/>
          </p:cNvPicPr>
          <p:nvPr/>
        </p:nvPicPr>
        <p:blipFill>
          <a:blip r:embed="rId2">
            <a:grayscl/>
          </a:blip>
          <a:stretch>
            <a:fillRect/>
          </a:stretch>
        </p:blipFill>
        <p:spPr>
          <a:xfrm>
            <a:off x="5257801" y="2745105"/>
            <a:ext cx="1828800" cy="1217295"/>
          </a:xfrm>
          <a:prstGeom prst="roundRect">
            <a:avLst/>
          </a:prstGeom>
        </p:spPr>
      </p:pic>
      <p:pic>
        <p:nvPicPr>
          <p:cNvPr id="13" name="Picture 12" descr="A cupcake with candles on it&#10;&#10;Description automatically generated with medium confidence">
            <a:extLst>
              <a:ext uri="{FF2B5EF4-FFF2-40B4-BE49-F238E27FC236}">
                <a16:creationId xmlns:a16="http://schemas.microsoft.com/office/drawing/2014/main" id="{DAFE2256-6B9A-C34D-B18C-27BFC64E50C6}"/>
              </a:ext>
            </a:extLst>
          </p:cNvPr>
          <p:cNvPicPr>
            <a:picLocks noChangeAspect="1"/>
          </p:cNvPicPr>
          <p:nvPr/>
        </p:nvPicPr>
        <p:blipFill>
          <a:blip r:embed="rId3">
            <a:grayscl/>
          </a:blip>
          <a:stretch>
            <a:fillRect/>
          </a:stretch>
        </p:blipFill>
        <p:spPr>
          <a:xfrm>
            <a:off x="5257801" y="696862"/>
            <a:ext cx="1828800" cy="1217295"/>
          </a:xfrm>
          <a:prstGeom prst="roundRect">
            <a:avLst/>
          </a:prstGeom>
        </p:spPr>
      </p:pic>
      <p:pic>
        <p:nvPicPr>
          <p:cNvPr id="15" name="Picture 14" descr="A cupcake with a candle on top&#10;&#10;Description automatically generated with low confidence">
            <a:extLst>
              <a:ext uri="{FF2B5EF4-FFF2-40B4-BE49-F238E27FC236}">
                <a16:creationId xmlns:a16="http://schemas.microsoft.com/office/drawing/2014/main" id="{65AEDA6C-3700-B04D-BFF0-5872E5EB78F4}"/>
              </a:ext>
            </a:extLst>
          </p:cNvPr>
          <p:cNvPicPr>
            <a:picLocks noChangeAspect="1"/>
          </p:cNvPicPr>
          <p:nvPr/>
        </p:nvPicPr>
        <p:blipFill>
          <a:blip r:embed="rId4"/>
          <a:stretch>
            <a:fillRect/>
          </a:stretch>
        </p:blipFill>
        <p:spPr>
          <a:xfrm>
            <a:off x="1371600" y="1203726"/>
            <a:ext cx="3200400" cy="2130268"/>
          </a:xfrm>
          <a:prstGeom prst="roundRect">
            <a:avLst/>
          </a:prstGeom>
        </p:spPr>
      </p:pic>
      <p:sp>
        <p:nvSpPr>
          <p:cNvPr id="24" name="Text Placeholder 5">
            <a:extLst>
              <a:ext uri="{FF2B5EF4-FFF2-40B4-BE49-F238E27FC236}">
                <a16:creationId xmlns:a16="http://schemas.microsoft.com/office/drawing/2014/main" id="{89718C76-EACC-C246-BFCC-3ADE4574A7D8}"/>
              </a:ext>
            </a:extLst>
          </p:cNvPr>
          <p:cNvSpPr txBox="1">
            <a:spLocks/>
          </p:cNvSpPr>
          <p:nvPr/>
        </p:nvSpPr>
        <p:spPr>
          <a:xfrm>
            <a:off x="3141892" y="2540568"/>
            <a:ext cx="2286000" cy="204732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endParaRPr lang="en-US" kern="0" dirty="0"/>
          </a:p>
        </p:txBody>
      </p:sp>
      <p:sp>
        <p:nvSpPr>
          <p:cNvPr id="25" name="Text Placeholder 5">
            <a:extLst>
              <a:ext uri="{FF2B5EF4-FFF2-40B4-BE49-F238E27FC236}">
                <a16:creationId xmlns:a16="http://schemas.microsoft.com/office/drawing/2014/main" id="{DF86CA52-6086-B149-9C13-F832BF8331E3}"/>
              </a:ext>
            </a:extLst>
          </p:cNvPr>
          <p:cNvSpPr txBox="1">
            <a:spLocks/>
          </p:cNvSpPr>
          <p:nvPr/>
        </p:nvSpPr>
        <p:spPr>
          <a:xfrm>
            <a:off x="5930434" y="2510340"/>
            <a:ext cx="2286000" cy="204732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endParaRPr lang="en-US" kern="0" dirty="0"/>
          </a:p>
        </p:txBody>
      </p:sp>
      <p:sp>
        <p:nvSpPr>
          <p:cNvPr id="28" name="Text Placeholder 5">
            <a:extLst>
              <a:ext uri="{FF2B5EF4-FFF2-40B4-BE49-F238E27FC236}">
                <a16:creationId xmlns:a16="http://schemas.microsoft.com/office/drawing/2014/main" id="{B50D064C-98CD-AE49-917F-DB2BB42D3AB4}"/>
              </a:ext>
            </a:extLst>
          </p:cNvPr>
          <p:cNvSpPr txBox="1">
            <a:spLocks/>
          </p:cNvSpPr>
          <p:nvPr/>
        </p:nvSpPr>
        <p:spPr>
          <a:xfrm>
            <a:off x="5051752" y="2019453"/>
            <a:ext cx="2286000" cy="204732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algn="ctr" defTabSz="914400"/>
            <a:r>
              <a:rPr lang="en-US" kern="0" dirty="0">
                <a:solidFill>
                  <a:schemeClr val="bg1">
                    <a:lumMod val="65000"/>
                  </a:schemeClr>
                </a:solidFill>
              </a:rPr>
              <a:t>Cupcake</a:t>
            </a:r>
          </a:p>
        </p:txBody>
      </p:sp>
      <p:sp>
        <p:nvSpPr>
          <p:cNvPr id="29" name="Text Placeholder 5">
            <a:extLst>
              <a:ext uri="{FF2B5EF4-FFF2-40B4-BE49-F238E27FC236}">
                <a16:creationId xmlns:a16="http://schemas.microsoft.com/office/drawing/2014/main" id="{EE4FFEAA-01AD-834E-BA10-DECB9A94CA11}"/>
              </a:ext>
            </a:extLst>
          </p:cNvPr>
          <p:cNvSpPr txBox="1">
            <a:spLocks/>
          </p:cNvSpPr>
          <p:nvPr/>
        </p:nvSpPr>
        <p:spPr>
          <a:xfrm>
            <a:off x="5051752" y="4087889"/>
            <a:ext cx="2286000" cy="204732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algn="ctr" defTabSz="914400"/>
            <a:r>
              <a:rPr lang="en-US" kern="0" dirty="0">
                <a:solidFill>
                  <a:schemeClr val="bg1">
                    <a:lumMod val="65000"/>
                  </a:schemeClr>
                </a:solidFill>
              </a:rPr>
              <a:t>Wedding Cake</a:t>
            </a:r>
          </a:p>
        </p:txBody>
      </p:sp>
    </p:spTree>
    <p:extLst>
      <p:ext uri="{BB962C8B-B14F-4D97-AF65-F5344CB8AC3E}">
        <p14:creationId xmlns:p14="http://schemas.microsoft.com/office/powerpoint/2010/main" val="2659469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Birthday Cake</a:t>
            </a:r>
          </a:p>
        </p:txBody>
      </p:sp>
      <p:sp>
        <p:nvSpPr>
          <p:cNvPr id="3" name="Footer Placeholder"/>
          <p:cNvSpPr>
            <a:spLocks noGrp="1"/>
          </p:cNvSpPr>
          <p:nvPr>
            <p:ph type="ftr" sz="quarter" idx="10"/>
          </p:nvPr>
        </p:nvSpPr>
        <p:spPr/>
        <p:txBody>
          <a:bodyPr/>
          <a:lstStyle/>
          <a:p>
            <a:r>
              <a:rPr lang="en-US" dirty="0" err="1"/>
              <a:t>GitSecure</a:t>
            </a:r>
            <a:r>
              <a:rPr lang="en-US" dirty="0"/>
              <a:t> Smart Updates / Jan 21,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15</a:t>
            </a:fld>
            <a:endParaRPr lang="en-US" dirty="0"/>
          </a:p>
        </p:txBody>
      </p:sp>
      <p:sp>
        <p:nvSpPr>
          <p:cNvPr id="10" name="Rounded Rectangle 9">
            <a:extLst>
              <a:ext uri="{FF2B5EF4-FFF2-40B4-BE49-F238E27FC236}">
                <a16:creationId xmlns:a16="http://schemas.microsoft.com/office/drawing/2014/main" id="{7D0ACCD1-3529-2349-88CC-F4FE06D54167}"/>
              </a:ext>
            </a:extLst>
          </p:cNvPr>
          <p:cNvSpPr/>
          <p:nvPr/>
        </p:nvSpPr>
        <p:spPr bwMode="auto">
          <a:xfrm>
            <a:off x="611887" y="2226182"/>
            <a:ext cx="1427987" cy="925830"/>
          </a:xfrm>
          <a:prstGeom prst="roundRect">
            <a:avLst/>
          </a:prstGeom>
          <a:solidFill>
            <a:schemeClr val="accent2"/>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Code Repository</a:t>
            </a:r>
          </a:p>
        </p:txBody>
      </p:sp>
      <p:pic>
        <p:nvPicPr>
          <p:cNvPr id="12" name="Graphic 11" descr="Robot with solid fill">
            <a:extLst>
              <a:ext uri="{FF2B5EF4-FFF2-40B4-BE49-F238E27FC236}">
                <a16:creationId xmlns:a16="http://schemas.microsoft.com/office/drawing/2014/main" id="{63B40030-05C9-424F-907D-93E25415BA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8597" y="1504187"/>
            <a:ext cx="2069593" cy="2069593"/>
          </a:xfrm>
          <a:prstGeom prst="rect">
            <a:avLst/>
          </a:prstGeom>
        </p:spPr>
      </p:pic>
      <p:cxnSp>
        <p:nvCxnSpPr>
          <p:cNvPr id="21" name="Elbow Connector 20">
            <a:extLst>
              <a:ext uri="{FF2B5EF4-FFF2-40B4-BE49-F238E27FC236}">
                <a16:creationId xmlns:a16="http://schemas.microsoft.com/office/drawing/2014/main" id="{98050A22-80E1-4B4A-B839-29C32CCBA42C}"/>
              </a:ext>
            </a:extLst>
          </p:cNvPr>
          <p:cNvCxnSpPr>
            <a:cxnSpLocks/>
            <a:stCxn id="10" idx="2"/>
            <a:endCxn id="30" idx="2"/>
          </p:cNvCxnSpPr>
          <p:nvPr/>
        </p:nvCxnSpPr>
        <p:spPr bwMode="auto">
          <a:xfrm rot="16200000" flipH="1">
            <a:off x="2085863" y="2392030"/>
            <a:ext cx="675684" cy="2195648"/>
          </a:xfrm>
          <a:prstGeom prst="bentConnector3">
            <a:avLst>
              <a:gd name="adj1" fmla="val 133832"/>
            </a:avLst>
          </a:prstGeom>
          <a:ln w="38100">
            <a:solidFill>
              <a:schemeClr val="accent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53F119E5-BFDB-BD49-8C12-2A35195AF6BB}"/>
              </a:ext>
            </a:extLst>
          </p:cNvPr>
          <p:cNvCxnSpPr>
            <a:cxnSpLocks/>
            <a:stCxn id="12" idx="0"/>
            <a:endCxn id="10" idx="0"/>
          </p:cNvCxnSpPr>
          <p:nvPr/>
        </p:nvCxnSpPr>
        <p:spPr bwMode="auto">
          <a:xfrm rot="16200000" flipH="1" flipV="1">
            <a:off x="2068640" y="761427"/>
            <a:ext cx="721995" cy="2207513"/>
          </a:xfrm>
          <a:prstGeom prst="bentConnector3">
            <a:avLst>
              <a:gd name="adj1" fmla="val -31662"/>
            </a:avLst>
          </a:prstGeom>
          <a:ln w="38100">
            <a:solidFill>
              <a:schemeClr val="accent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7CB7D9E-BB5B-9B48-B35D-5BCCAD670697}"/>
              </a:ext>
            </a:extLst>
          </p:cNvPr>
          <p:cNvSpPr txBox="1"/>
          <p:nvPr/>
        </p:nvSpPr>
        <p:spPr>
          <a:xfrm>
            <a:off x="2791096" y="3573780"/>
            <a:ext cx="1460865" cy="253916"/>
          </a:xfrm>
          <a:prstGeom prst="rect">
            <a:avLst/>
          </a:prstGeom>
          <a:noFill/>
        </p:spPr>
        <p:txBody>
          <a:bodyPr wrap="square" rtlCol="0">
            <a:spAutoFit/>
          </a:bodyPr>
          <a:lstStyle/>
          <a:p>
            <a:pPr algn="ctr"/>
            <a:r>
              <a:rPr lang="en-US" sz="1050" dirty="0" err="1">
                <a:solidFill>
                  <a:schemeClr val="bg1"/>
                </a:solidFill>
                <a:latin typeface="IBM Plex Sans" charset="0"/>
                <a:ea typeface="IBM Plex Sans" charset="0"/>
                <a:cs typeface="IBM Plex Sans" charset="0"/>
              </a:rPr>
              <a:t>Krios</a:t>
            </a:r>
            <a:r>
              <a:rPr lang="en-US" sz="1050" dirty="0">
                <a:solidFill>
                  <a:schemeClr val="bg1"/>
                </a:solidFill>
                <a:latin typeface="IBM Plex Sans" charset="0"/>
                <a:ea typeface="IBM Plex Sans" charset="0"/>
                <a:cs typeface="IBM Plex Sans" charset="0"/>
              </a:rPr>
              <a:t> GitHub Bot</a:t>
            </a:r>
          </a:p>
        </p:txBody>
      </p:sp>
      <p:sp>
        <p:nvSpPr>
          <p:cNvPr id="32" name="TextBox 31">
            <a:extLst>
              <a:ext uri="{FF2B5EF4-FFF2-40B4-BE49-F238E27FC236}">
                <a16:creationId xmlns:a16="http://schemas.microsoft.com/office/drawing/2014/main" id="{29EC3B15-4779-F148-93F6-336037D7A9C7}"/>
              </a:ext>
            </a:extLst>
          </p:cNvPr>
          <p:cNvSpPr txBox="1"/>
          <p:nvPr/>
        </p:nvSpPr>
        <p:spPr>
          <a:xfrm>
            <a:off x="1560762" y="712301"/>
            <a:ext cx="2019684" cy="430887"/>
          </a:xfrm>
          <a:prstGeom prst="rect">
            <a:avLst/>
          </a:prstGeom>
          <a:noFill/>
        </p:spPr>
        <p:txBody>
          <a:bodyPr wrap="square" rtlCol="0">
            <a:spAutoFit/>
          </a:bodyPr>
          <a:lstStyle/>
          <a:p>
            <a:pPr algn="ctr"/>
            <a:r>
              <a:rPr lang="en-US" sz="1100" dirty="0">
                <a:solidFill>
                  <a:schemeClr val="bg1"/>
                </a:solidFill>
                <a:latin typeface="IBM Plex Sans" charset="0"/>
                <a:ea typeface="IBM Plex Sans" charset="0"/>
                <a:cs typeface="IBM Plex Sans" charset="0"/>
              </a:rPr>
              <a:t>Opens pull request with dependency updates applied</a:t>
            </a:r>
          </a:p>
        </p:txBody>
      </p:sp>
      <p:sp>
        <p:nvSpPr>
          <p:cNvPr id="33" name="Oval 32">
            <a:extLst>
              <a:ext uri="{FF2B5EF4-FFF2-40B4-BE49-F238E27FC236}">
                <a16:creationId xmlns:a16="http://schemas.microsoft.com/office/drawing/2014/main" id="{3C7458FF-A51C-9843-8766-0CF7BA6EFB51}"/>
              </a:ext>
            </a:extLst>
          </p:cNvPr>
          <p:cNvSpPr/>
          <p:nvPr/>
        </p:nvSpPr>
        <p:spPr bwMode="auto">
          <a:xfrm>
            <a:off x="1557527" y="4191679"/>
            <a:ext cx="243840" cy="251460"/>
          </a:xfrm>
          <a:prstGeom prst="ellipse">
            <a:avLst/>
          </a:prstGeom>
          <a:solidFill>
            <a:schemeClr val="accent4"/>
          </a:solidFill>
          <a:ln w="19050">
            <a:solidFill>
              <a:schemeClr val="accent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100" dirty="0">
                <a:solidFill>
                  <a:schemeClr val="tx1"/>
                </a:solidFill>
                <a:latin typeface="IBM Plex Sans" charset="0"/>
                <a:ea typeface="IBM Plex Sans" charset="0"/>
                <a:cs typeface="IBM Plex Sans" charset="0"/>
              </a:rPr>
              <a:t>1</a:t>
            </a:r>
            <a:endParaRPr kumimoji="0" lang="en-US" sz="11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4" name="Oval 33">
            <a:extLst>
              <a:ext uri="{FF2B5EF4-FFF2-40B4-BE49-F238E27FC236}">
                <a16:creationId xmlns:a16="http://schemas.microsoft.com/office/drawing/2014/main" id="{D13F89D0-B166-7540-B2AA-BBE964E36351}"/>
              </a:ext>
            </a:extLst>
          </p:cNvPr>
          <p:cNvSpPr/>
          <p:nvPr/>
        </p:nvSpPr>
        <p:spPr bwMode="auto">
          <a:xfrm>
            <a:off x="4461509" y="2100452"/>
            <a:ext cx="243840" cy="251460"/>
          </a:xfrm>
          <a:prstGeom prst="ellipse">
            <a:avLst/>
          </a:prstGeom>
          <a:solidFill>
            <a:schemeClr val="accent4"/>
          </a:solidFill>
          <a:ln w="19050">
            <a:solidFill>
              <a:schemeClr val="accent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100" dirty="0">
                <a:solidFill>
                  <a:schemeClr val="tx1"/>
                </a:solidFill>
                <a:latin typeface="IBM Plex Sans" charset="0"/>
                <a:ea typeface="IBM Plex Sans" charset="0"/>
                <a:cs typeface="IBM Plex Sans" charset="0"/>
              </a:rPr>
              <a:t>2</a:t>
            </a:r>
            <a:endParaRPr kumimoji="0" lang="en-US" sz="11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5" name="Oval 34">
            <a:extLst>
              <a:ext uri="{FF2B5EF4-FFF2-40B4-BE49-F238E27FC236}">
                <a16:creationId xmlns:a16="http://schemas.microsoft.com/office/drawing/2014/main" id="{602FC369-2BA3-F448-9DB4-0281F0D11620}"/>
              </a:ext>
            </a:extLst>
          </p:cNvPr>
          <p:cNvSpPr/>
          <p:nvPr/>
        </p:nvSpPr>
        <p:spPr bwMode="auto">
          <a:xfrm>
            <a:off x="1435607" y="702772"/>
            <a:ext cx="243840" cy="251460"/>
          </a:xfrm>
          <a:prstGeom prst="ellipse">
            <a:avLst/>
          </a:prstGeom>
          <a:solidFill>
            <a:schemeClr val="accent4"/>
          </a:solidFill>
          <a:ln w="19050">
            <a:solidFill>
              <a:schemeClr val="accent4"/>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lang="en-US" sz="1100" dirty="0">
                <a:solidFill>
                  <a:schemeClr val="tx1"/>
                </a:solidFill>
                <a:latin typeface="IBM Plex Sans" charset="0"/>
                <a:ea typeface="IBM Plex Sans" charset="0"/>
                <a:cs typeface="IBM Plex Sans" charset="0"/>
              </a:rPr>
              <a:t>3</a:t>
            </a:r>
            <a:endParaRPr kumimoji="0" lang="en-US" sz="11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7" name="TextBox 36">
            <a:extLst>
              <a:ext uri="{FF2B5EF4-FFF2-40B4-BE49-F238E27FC236}">
                <a16:creationId xmlns:a16="http://schemas.microsoft.com/office/drawing/2014/main" id="{02E6C5A8-816F-9C44-B53C-D504265E4A1A}"/>
              </a:ext>
            </a:extLst>
          </p:cNvPr>
          <p:cNvSpPr txBox="1"/>
          <p:nvPr/>
        </p:nvSpPr>
        <p:spPr>
          <a:xfrm>
            <a:off x="1919804" y="4164970"/>
            <a:ext cx="1166296" cy="261610"/>
          </a:xfrm>
          <a:prstGeom prst="rect">
            <a:avLst/>
          </a:prstGeom>
          <a:noFill/>
        </p:spPr>
        <p:txBody>
          <a:bodyPr wrap="square" rtlCol="0">
            <a:spAutoFit/>
          </a:bodyPr>
          <a:lstStyle/>
          <a:p>
            <a:pPr algn="ctr"/>
            <a:r>
              <a:rPr lang="en-US" sz="1100" dirty="0">
                <a:solidFill>
                  <a:schemeClr val="bg1"/>
                </a:solidFill>
                <a:latin typeface="IBM Plex Sans" charset="0"/>
                <a:ea typeface="IBM Plex Sans" charset="0"/>
                <a:cs typeface="IBM Plex Sans" charset="0"/>
              </a:rPr>
              <a:t>Nightly </a:t>
            </a:r>
            <a:r>
              <a:rPr lang="en-US" sz="1100" dirty="0" err="1">
                <a:solidFill>
                  <a:schemeClr val="bg1"/>
                </a:solidFill>
                <a:latin typeface="IBM Plex Sans" charset="0"/>
                <a:ea typeface="IBM Plex Sans" charset="0"/>
                <a:cs typeface="IBM Plex Sans" charset="0"/>
              </a:rPr>
              <a:t>cron</a:t>
            </a:r>
            <a:r>
              <a:rPr lang="en-US" sz="1100" dirty="0">
                <a:solidFill>
                  <a:schemeClr val="bg1"/>
                </a:solidFill>
                <a:latin typeface="IBM Plex Sans" charset="0"/>
                <a:ea typeface="IBM Plex Sans" charset="0"/>
                <a:cs typeface="IBM Plex Sans" charset="0"/>
              </a:rPr>
              <a:t> job</a:t>
            </a:r>
          </a:p>
        </p:txBody>
      </p:sp>
      <p:pic>
        <p:nvPicPr>
          <p:cNvPr id="19" name="Graphic 18" descr="Database with solid fill">
            <a:extLst>
              <a:ext uri="{FF2B5EF4-FFF2-40B4-BE49-F238E27FC236}">
                <a16:creationId xmlns:a16="http://schemas.microsoft.com/office/drawing/2014/main" id="{27DD37D8-ED55-9842-BFB7-CE8D7F6D8F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35239" y="1046986"/>
            <a:ext cx="914400" cy="914400"/>
          </a:xfrm>
          <a:prstGeom prst="rect">
            <a:avLst/>
          </a:prstGeom>
        </p:spPr>
      </p:pic>
      <p:sp>
        <p:nvSpPr>
          <p:cNvPr id="31" name="TextBox 30">
            <a:extLst>
              <a:ext uri="{FF2B5EF4-FFF2-40B4-BE49-F238E27FC236}">
                <a16:creationId xmlns:a16="http://schemas.microsoft.com/office/drawing/2014/main" id="{BFDCF483-F07D-BF42-A381-09EE74DAB67F}"/>
              </a:ext>
            </a:extLst>
          </p:cNvPr>
          <p:cNvSpPr txBox="1"/>
          <p:nvPr/>
        </p:nvSpPr>
        <p:spPr>
          <a:xfrm>
            <a:off x="7635239" y="1931585"/>
            <a:ext cx="914400" cy="253916"/>
          </a:xfrm>
          <a:prstGeom prst="rect">
            <a:avLst/>
          </a:prstGeom>
          <a:noFill/>
        </p:spPr>
        <p:txBody>
          <a:bodyPr wrap="square" rtlCol="0">
            <a:spAutoFit/>
          </a:bodyPr>
          <a:lstStyle/>
          <a:p>
            <a:pPr algn="ctr"/>
            <a:r>
              <a:rPr lang="en-US" sz="1050" dirty="0">
                <a:solidFill>
                  <a:schemeClr val="bg1"/>
                </a:solidFill>
                <a:latin typeface="IBM Plex Sans" charset="0"/>
                <a:ea typeface="IBM Plex Sans" charset="0"/>
                <a:cs typeface="IBM Plex Sans" charset="0"/>
              </a:rPr>
              <a:t>PostgreSQL</a:t>
            </a:r>
          </a:p>
        </p:txBody>
      </p:sp>
      <p:pic>
        <p:nvPicPr>
          <p:cNvPr id="22" name="Graphic 21" descr="Cloud Computing with solid fill">
            <a:extLst>
              <a:ext uri="{FF2B5EF4-FFF2-40B4-BE49-F238E27FC236}">
                <a16:creationId xmlns:a16="http://schemas.microsoft.com/office/drawing/2014/main" id="{CF2299B7-54E3-2E48-803A-155083B4D5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8349" y="1624617"/>
            <a:ext cx="1828732" cy="1828732"/>
          </a:xfrm>
          <a:prstGeom prst="rect">
            <a:avLst/>
          </a:prstGeom>
        </p:spPr>
      </p:pic>
      <p:sp>
        <p:nvSpPr>
          <p:cNvPr id="36" name="TextBox 35">
            <a:extLst>
              <a:ext uri="{FF2B5EF4-FFF2-40B4-BE49-F238E27FC236}">
                <a16:creationId xmlns:a16="http://schemas.microsoft.com/office/drawing/2014/main" id="{3AD8D893-4FA1-4448-BFC5-8CFD5076D13B}"/>
              </a:ext>
            </a:extLst>
          </p:cNvPr>
          <p:cNvSpPr txBox="1"/>
          <p:nvPr/>
        </p:nvSpPr>
        <p:spPr>
          <a:xfrm>
            <a:off x="5288350" y="3453349"/>
            <a:ext cx="1737291" cy="415498"/>
          </a:xfrm>
          <a:prstGeom prst="rect">
            <a:avLst/>
          </a:prstGeom>
          <a:noFill/>
        </p:spPr>
        <p:txBody>
          <a:bodyPr wrap="square" rtlCol="0">
            <a:spAutoFit/>
          </a:bodyPr>
          <a:lstStyle/>
          <a:p>
            <a:pPr algn="ctr"/>
            <a:r>
              <a:rPr lang="en-US" sz="1050" dirty="0" err="1">
                <a:solidFill>
                  <a:schemeClr val="bg1"/>
                </a:solidFill>
                <a:latin typeface="IBM Plex Sans" charset="0"/>
                <a:ea typeface="IBM Plex Sans" charset="0"/>
                <a:cs typeface="IBM Plex Sans" charset="0"/>
              </a:rPr>
              <a:t>Krios</a:t>
            </a:r>
            <a:r>
              <a:rPr lang="en-US" sz="1050" dirty="0">
                <a:solidFill>
                  <a:schemeClr val="bg1"/>
                </a:solidFill>
                <a:latin typeface="IBM Plex Sans" charset="0"/>
                <a:ea typeface="IBM Plex Sans" charset="0"/>
                <a:cs typeface="IBM Plex Sans" charset="0"/>
              </a:rPr>
              <a:t> Backend</a:t>
            </a:r>
          </a:p>
          <a:p>
            <a:pPr algn="ctr"/>
            <a:r>
              <a:rPr lang="en-US" sz="1050" dirty="0">
                <a:solidFill>
                  <a:schemeClr val="bg1"/>
                </a:solidFill>
                <a:latin typeface="IBM Plex Sans" charset="0"/>
                <a:ea typeface="IBM Plex Sans" charset="0"/>
                <a:cs typeface="IBM Plex Sans" charset="0"/>
              </a:rPr>
              <a:t>(deployed on Kubernetes)</a:t>
            </a:r>
          </a:p>
        </p:txBody>
      </p:sp>
      <p:cxnSp>
        <p:nvCxnSpPr>
          <p:cNvPr id="24" name="Straight Arrow Connector 23">
            <a:extLst>
              <a:ext uri="{FF2B5EF4-FFF2-40B4-BE49-F238E27FC236}">
                <a16:creationId xmlns:a16="http://schemas.microsoft.com/office/drawing/2014/main" id="{168088F4-B6AA-3943-B0DE-AD52543DA71C}"/>
              </a:ext>
            </a:extLst>
          </p:cNvPr>
          <p:cNvCxnSpPr>
            <a:stCxn id="12" idx="3"/>
            <a:endCxn id="22" idx="1"/>
          </p:cNvCxnSpPr>
          <p:nvPr/>
        </p:nvCxnSpPr>
        <p:spPr bwMode="auto">
          <a:xfrm flipV="1">
            <a:off x="4568190" y="2538983"/>
            <a:ext cx="720159" cy="1"/>
          </a:xfrm>
          <a:prstGeom prst="straightConnector1">
            <a:avLst/>
          </a:prstGeom>
          <a:ln w="38100">
            <a:solidFill>
              <a:schemeClr val="accent1"/>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D2B083E4-44F8-D443-84B9-769E1297777E}"/>
              </a:ext>
            </a:extLst>
          </p:cNvPr>
          <p:cNvCxnSpPr>
            <a:stCxn id="31" idx="2"/>
            <a:endCxn id="22" idx="3"/>
          </p:cNvCxnSpPr>
          <p:nvPr/>
        </p:nvCxnSpPr>
        <p:spPr bwMode="auto">
          <a:xfrm rot="5400000">
            <a:off x="7428019" y="1874563"/>
            <a:ext cx="353482" cy="975358"/>
          </a:xfrm>
          <a:prstGeom prst="curvedConnector2">
            <a:avLst/>
          </a:prstGeom>
          <a:ln w="38100">
            <a:solidFill>
              <a:schemeClr val="accent1"/>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65465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3AD8D893-4FA1-4448-BFC5-8CFD5076D13B}"/>
              </a:ext>
            </a:extLst>
          </p:cNvPr>
          <p:cNvSpPr txBox="1"/>
          <p:nvPr/>
        </p:nvSpPr>
        <p:spPr>
          <a:xfrm>
            <a:off x="5288350" y="3453349"/>
            <a:ext cx="1737291" cy="415498"/>
          </a:xfrm>
          <a:prstGeom prst="rect">
            <a:avLst/>
          </a:prstGeom>
          <a:noFill/>
        </p:spPr>
        <p:txBody>
          <a:bodyPr wrap="square" rtlCol="0">
            <a:spAutoFit/>
          </a:bodyPr>
          <a:lstStyle/>
          <a:p>
            <a:pPr algn="ctr"/>
            <a:r>
              <a:rPr lang="en-US" sz="1050" dirty="0" err="1">
                <a:solidFill>
                  <a:schemeClr val="bg1"/>
                </a:solidFill>
                <a:latin typeface="IBM Plex Sans" charset="0"/>
                <a:ea typeface="IBM Plex Sans" charset="0"/>
                <a:cs typeface="IBM Plex Sans" charset="0"/>
              </a:rPr>
              <a:t>Krios</a:t>
            </a:r>
            <a:r>
              <a:rPr lang="en-US" sz="1050" dirty="0">
                <a:solidFill>
                  <a:schemeClr val="bg1"/>
                </a:solidFill>
                <a:latin typeface="IBM Plex Sans" charset="0"/>
                <a:ea typeface="IBM Plex Sans" charset="0"/>
                <a:cs typeface="IBM Plex Sans" charset="0"/>
              </a:rPr>
              <a:t> Backend</a:t>
            </a:r>
          </a:p>
          <a:p>
            <a:pPr algn="ctr"/>
            <a:r>
              <a:rPr lang="en-US" sz="1050" dirty="0">
                <a:solidFill>
                  <a:schemeClr val="tx1">
                    <a:lumMod val="65000"/>
                    <a:lumOff val="35000"/>
                  </a:schemeClr>
                </a:solidFill>
                <a:latin typeface="IBM Plex Sans" charset="0"/>
                <a:ea typeface="IBM Plex Sans" charset="0"/>
                <a:cs typeface="IBM Plex Sans" charset="0"/>
              </a:rPr>
              <a:t>(deployed on Kubernetes)</a:t>
            </a:r>
          </a:p>
        </p:txBody>
      </p:sp>
      <p:sp>
        <p:nvSpPr>
          <p:cNvPr id="2" name="Title"/>
          <p:cNvSpPr>
            <a:spLocks noGrp="1"/>
          </p:cNvSpPr>
          <p:nvPr>
            <p:ph type="title"/>
          </p:nvPr>
        </p:nvSpPr>
        <p:spPr/>
        <p:txBody>
          <a:bodyPr/>
          <a:lstStyle/>
          <a:p>
            <a:r>
              <a:rPr lang="en-US" dirty="0"/>
              <a:t>Birthday Cake</a:t>
            </a:r>
          </a:p>
        </p:txBody>
      </p:sp>
      <p:sp>
        <p:nvSpPr>
          <p:cNvPr id="3" name="Footer Placeholder"/>
          <p:cNvSpPr>
            <a:spLocks noGrp="1"/>
          </p:cNvSpPr>
          <p:nvPr>
            <p:ph type="ftr" sz="quarter" idx="10"/>
          </p:nvPr>
        </p:nvSpPr>
        <p:spPr/>
        <p:txBody>
          <a:bodyPr/>
          <a:lstStyle/>
          <a:p>
            <a:r>
              <a:rPr lang="en-US" dirty="0" err="1"/>
              <a:t>GitSecure</a:t>
            </a:r>
            <a:r>
              <a:rPr lang="en-US" dirty="0"/>
              <a:t> Smart Updates / Jan 21,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16</a:t>
            </a:fld>
            <a:endParaRPr lang="en-US" dirty="0"/>
          </a:p>
        </p:txBody>
      </p:sp>
      <p:sp>
        <p:nvSpPr>
          <p:cNvPr id="10" name="Rounded Rectangle 9">
            <a:extLst>
              <a:ext uri="{FF2B5EF4-FFF2-40B4-BE49-F238E27FC236}">
                <a16:creationId xmlns:a16="http://schemas.microsoft.com/office/drawing/2014/main" id="{7D0ACCD1-3529-2349-88CC-F4FE06D54167}"/>
              </a:ext>
            </a:extLst>
          </p:cNvPr>
          <p:cNvSpPr/>
          <p:nvPr/>
        </p:nvSpPr>
        <p:spPr bwMode="auto">
          <a:xfrm>
            <a:off x="611887" y="2226182"/>
            <a:ext cx="1427987" cy="925830"/>
          </a:xfrm>
          <a:prstGeom prst="roundRect">
            <a:avLst/>
          </a:prstGeom>
          <a:solidFill>
            <a:schemeClr val="accent2"/>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6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Code Repository</a:t>
            </a:r>
          </a:p>
        </p:txBody>
      </p:sp>
      <p:pic>
        <p:nvPicPr>
          <p:cNvPr id="12" name="Graphic 11" descr="Robot with solid fill">
            <a:extLst>
              <a:ext uri="{FF2B5EF4-FFF2-40B4-BE49-F238E27FC236}">
                <a16:creationId xmlns:a16="http://schemas.microsoft.com/office/drawing/2014/main" id="{63B40030-05C9-424F-907D-93E25415BA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8597" y="1504187"/>
            <a:ext cx="2069593" cy="2069593"/>
          </a:xfrm>
          <a:prstGeom prst="rect">
            <a:avLst/>
          </a:prstGeom>
        </p:spPr>
      </p:pic>
      <p:cxnSp>
        <p:nvCxnSpPr>
          <p:cNvPr id="21" name="Elbow Connector 20">
            <a:extLst>
              <a:ext uri="{FF2B5EF4-FFF2-40B4-BE49-F238E27FC236}">
                <a16:creationId xmlns:a16="http://schemas.microsoft.com/office/drawing/2014/main" id="{98050A22-80E1-4B4A-B839-29C32CCBA42C}"/>
              </a:ext>
            </a:extLst>
          </p:cNvPr>
          <p:cNvCxnSpPr>
            <a:cxnSpLocks/>
            <a:stCxn id="10" idx="2"/>
            <a:endCxn id="30" idx="2"/>
          </p:cNvCxnSpPr>
          <p:nvPr/>
        </p:nvCxnSpPr>
        <p:spPr bwMode="auto">
          <a:xfrm rot="16200000" flipH="1">
            <a:off x="2085863" y="2392030"/>
            <a:ext cx="675684" cy="2195648"/>
          </a:xfrm>
          <a:prstGeom prst="bentConnector3">
            <a:avLst>
              <a:gd name="adj1" fmla="val 133832"/>
            </a:avLst>
          </a:prstGeom>
          <a:ln w="38100">
            <a:solidFill>
              <a:schemeClr val="tx1">
                <a:lumMod val="65000"/>
                <a:lumOff val="3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53F119E5-BFDB-BD49-8C12-2A35195AF6BB}"/>
              </a:ext>
            </a:extLst>
          </p:cNvPr>
          <p:cNvCxnSpPr>
            <a:cxnSpLocks/>
            <a:stCxn id="12" idx="0"/>
            <a:endCxn id="10" idx="0"/>
          </p:cNvCxnSpPr>
          <p:nvPr/>
        </p:nvCxnSpPr>
        <p:spPr bwMode="auto">
          <a:xfrm rot="16200000" flipH="1" flipV="1">
            <a:off x="2068640" y="761427"/>
            <a:ext cx="721995" cy="2207513"/>
          </a:xfrm>
          <a:prstGeom prst="bentConnector3">
            <a:avLst>
              <a:gd name="adj1" fmla="val -31662"/>
            </a:avLst>
          </a:prstGeom>
          <a:ln w="38100">
            <a:solidFill>
              <a:schemeClr val="tx1">
                <a:lumMod val="65000"/>
                <a:lumOff val="3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27CB7D9E-BB5B-9B48-B35D-5BCCAD670697}"/>
              </a:ext>
            </a:extLst>
          </p:cNvPr>
          <p:cNvSpPr txBox="1"/>
          <p:nvPr/>
        </p:nvSpPr>
        <p:spPr>
          <a:xfrm>
            <a:off x="2791096" y="3573780"/>
            <a:ext cx="1460865" cy="253916"/>
          </a:xfrm>
          <a:prstGeom prst="rect">
            <a:avLst/>
          </a:prstGeom>
          <a:noFill/>
        </p:spPr>
        <p:txBody>
          <a:bodyPr wrap="square" rtlCol="0">
            <a:spAutoFit/>
          </a:bodyPr>
          <a:lstStyle/>
          <a:p>
            <a:pPr algn="ctr"/>
            <a:r>
              <a:rPr lang="en-US" sz="1050" dirty="0" err="1">
                <a:solidFill>
                  <a:schemeClr val="bg1"/>
                </a:solidFill>
                <a:latin typeface="IBM Plex Sans" charset="0"/>
                <a:ea typeface="IBM Plex Sans" charset="0"/>
                <a:cs typeface="IBM Plex Sans" charset="0"/>
              </a:rPr>
              <a:t>Krios</a:t>
            </a:r>
            <a:r>
              <a:rPr lang="en-US" sz="1050" dirty="0">
                <a:solidFill>
                  <a:schemeClr val="bg1"/>
                </a:solidFill>
                <a:latin typeface="IBM Plex Sans" charset="0"/>
                <a:ea typeface="IBM Plex Sans" charset="0"/>
                <a:cs typeface="IBM Plex Sans" charset="0"/>
              </a:rPr>
              <a:t> GitHub Bot</a:t>
            </a:r>
          </a:p>
        </p:txBody>
      </p:sp>
      <p:sp>
        <p:nvSpPr>
          <p:cNvPr id="32" name="TextBox 31">
            <a:extLst>
              <a:ext uri="{FF2B5EF4-FFF2-40B4-BE49-F238E27FC236}">
                <a16:creationId xmlns:a16="http://schemas.microsoft.com/office/drawing/2014/main" id="{29EC3B15-4779-F148-93F6-336037D7A9C7}"/>
              </a:ext>
            </a:extLst>
          </p:cNvPr>
          <p:cNvSpPr txBox="1"/>
          <p:nvPr/>
        </p:nvSpPr>
        <p:spPr>
          <a:xfrm>
            <a:off x="1560762" y="712301"/>
            <a:ext cx="2019684" cy="430887"/>
          </a:xfrm>
          <a:prstGeom prst="rect">
            <a:avLst/>
          </a:prstGeom>
          <a:noFill/>
          <a:ln>
            <a:noFill/>
          </a:ln>
        </p:spPr>
        <p:txBody>
          <a:bodyPr wrap="square" rtlCol="0">
            <a:spAutoFit/>
          </a:bodyPr>
          <a:lstStyle/>
          <a:p>
            <a:pPr algn="ctr"/>
            <a:r>
              <a:rPr lang="en-US" sz="1100" dirty="0">
                <a:solidFill>
                  <a:schemeClr val="tx1">
                    <a:lumMod val="65000"/>
                    <a:lumOff val="35000"/>
                  </a:schemeClr>
                </a:solidFill>
                <a:latin typeface="IBM Plex Sans" charset="0"/>
                <a:ea typeface="IBM Plex Sans" charset="0"/>
                <a:cs typeface="IBM Plex Sans" charset="0"/>
              </a:rPr>
              <a:t>Opens pull request with dependency updates applied</a:t>
            </a:r>
          </a:p>
        </p:txBody>
      </p:sp>
      <p:sp>
        <p:nvSpPr>
          <p:cNvPr id="37" name="TextBox 36">
            <a:extLst>
              <a:ext uri="{FF2B5EF4-FFF2-40B4-BE49-F238E27FC236}">
                <a16:creationId xmlns:a16="http://schemas.microsoft.com/office/drawing/2014/main" id="{02E6C5A8-816F-9C44-B53C-D504265E4A1A}"/>
              </a:ext>
            </a:extLst>
          </p:cNvPr>
          <p:cNvSpPr txBox="1"/>
          <p:nvPr/>
        </p:nvSpPr>
        <p:spPr>
          <a:xfrm>
            <a:off x="1919804" y="4164970"/>
            <a:ext cx="1166296" cy="261610"/>
          </a:xfrm>
          <a:prstGeom prst="rect">
            <a:avLst/>
          </a:prstGeom>
          <a:noFill/>
          <a:ln>
            <a:noFill/>
          </a:ln>
        </p:spPr>
        <p:txBody>
          <a:bodyPr wrap="square" rtlCol="0">
            <a:spAutoFit/>
          </a:bodyPr>
          <a:lstStyle/>
          <a:p>
            <a:pPr algn="ctr"/>
            <a:r>
              <a:rPr lang="en-US" sz="1100" dirty="0">
                <a:solidFill>
                  <a:schemeClr val="tx1">
                    <a:lumMod val="65000"/>
                    <a:lumOff val="35000"/>
                  </a:schemeClr>
                </a:solidFill>
                <a:latin typeface="IBM Plex Sans" charset="0"/>
                <a:ea typeface="IBM Plex Sans" charset="0"/>
                <a:cs typeface="IBM Plex Sans" charset="0"/>
              </a:rPr>
              <a:t>Nightly </a:t>
            </a:r>
            <a:r>
              <a:rPr lang="en-US" sz="1100" dirty="0" err="1">
                <a:solidFill>
                  <a:schemeClr val="tx1">
                    <a:lumMod val="65000"/>
                    <a:lumOff val="35000"/>
                  </a:schemeClr>
                </a:solidFill>
                <a:latin typeface="IBM Plex Sans" charset="0"/>
                <a:ea typeface="IBM Plex Sans" charset="0"/>
                <a:cs typeface="IBM Plex Sans" charset="0"/>
              </a:rPr>
              <a:t>cron</a:t>
            </a:r>
            <a:r>
              <a:rPr lang="en-US" sz="1100" dirty="0">
                <a:solidFill>
                  <a:schemeClr val="tx1">
                    <a:lumMod val="65000"/>
                    <a:lumOff val="35000"/>
                  </a:schemeClr>
                </a:solidFill>
                <a:latin typeface="IBM Plex Sans" charset="0"/>
                <a:ea typeface="IBM Plex Sans" charset="0"/>
                <a:cs typeface="IBM Plex Sans" charset="0"/>
              </a:rPr>
              <a:t> job</a:t>
            </a:r>
          </a:p>
        </p:txBody>
      </p:sp>
      <p:pic>
        <p:nvPicPr>
          <p:cNvPr id="19" name="Graphic 18" descr="Database with solid fill">
            <a:extLst>
              <a:ext uri="{FF2B5EF4-FFF2-40B4-BE49-F238E27FC236}">
                <a16:creationId xmlns:a16="http://schemas.microsoft.com/office/drawing/2014/main" id="{27DD37D8-ED55-9842-BFB7-CE8D7F6D8F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35239" y="1046986"/>
            <a:ext cx="914400" cy="914400"/>
          </a:xfrm>
          <a:prstGeom prst="rect">
            <a:avLst/>
          </a:prstGeom>
        </p:spPr>
      </p:pic>
      <p:sp>
        <p:nvSpPr>
          <p:cNvPr id="31" name="TextBox 30">
            <a:extLst>
              <a:ext uri="{FF2B5EF4-FFF2-40B4-BE49-F238E27FC236}">
                <a16:creationId xmlns:a16="http://schemas.microsoft.com/office/drawing/2014/main" id="{BFDCF483-F07D-BF42-A381-09EE74DAB67F}"/>
              </a:ext>
            </a:extLst>
          </p:cNvPr>
          <p:cNvSpPr txBox="1"/>
          <p:nvPr/>
        </p:nvSpPr>
        <p:spPr>
          <a:xfrm>
            <a:off x="7635239" y="1931585"/>
            <a:ext cx="914400" cy="253916"/>
          </a:xfrm>
          <a:prstGeom prst="rect">
            <a:avLst/>
          </a:prstGeom>
          <a:noFill/>
        </p:spPr>
        <p:txBody>
          <a:bodyPr wrap="square" rtlCol="0">
            <a:spAutoFit/>
          </a:bodyPr>
          <a:lstStyle/>
          <a:p>
            <a:pPr algn="ctr"/>
            <a:r>
              <a:rPr lang="en-US" sz="1050" dirty="0">
                <a:solidFill>
                  <a:schemeClr val="bg1"/>
                </a:solidFill>
                <a:latin typeface="IBM Plex Sans" charset="0"/>
                <a:ea typeface="IBM Plex Sans" charset="0"/>
                <a:cs typeface="IBM Plex Sans" charset="0"/>
              </a:rPr>
              <a:t>PostgreSQL</a:t>
            </a:r>
          </a:p>
        </p:txBody>
      </p:sp>
      <p:pic>
        <p:nvPicPr>
          <p:cNvPr id="22" name="Graphic 21" descr="Cloud Computing with solid fill">
            <a:extLst>
              <a:ext uri="{FF2B5EF4-FFF2-40B4-BE49-F238E27FC236}">
                <a16:creationId xmlns:a16="http://schemas.microsoft.com/office/drawing/2014/main" id="{CF2299B7-54E3-2E48-803A-155083B4D5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88349" y="1624617"/>
            <a:ext cx="1828732" cy="1828732"/>
          </a:xfrm>
          <a:prstGeom prst="rect">
            <a:avLst/>
          </a:prstGeom>
        </p:spPr>
      </p:pic>
      <p:cxnSp>
        <p:nvCxnSpPr>
          <p:cNvPr id="24" name="Straight Arrow Connector 23">
            <a:extLst>
              <a:ext uri="{FF2B5EF4-FFF2-40B4-BE49-F238E27FC236}">
                <a16:creationId xmlns:a16="http://schemas.microsoft.com/office/drawing/2014/main" id="{168088F4-B6AA-3943-B0DE-AD52543DA71C}"/>
              </a:ext>
            </a:extLst>
          </p:cNvPr>
          <p:cNvCxnSpPr>
            <a:stCxn id="12" idx="3"/>
            <a:endCxn id="22" idx="1"/>
          </p:cNvCxnSpPr>
          <p:nvPr/>
        </p:nvCxnSpPr>
        <p:spPr bwMode="auto">
          <a:xfrm flipV="1">
            <a:off x="4568190" y="2538983"/>
            <a:ext cx="720159" cy="1"/>
          </a:xfrm>
          <a:prstGeom prst="straightConnector1">
            <a:avLst/>
          </a:prstGeom>
          <a:ln w="38100">
            <a:solidFill>
              <a:schemeClr val="tx1">
                <a:lumMod val="65000"/>
                <a:lumOff val="35000"/>
              </a:schemeClr>
            </a:solidFill>
            <a:headEnd type="triangle"/>
            <a:tailEnd type="triangle"/>
          </a:ln>
          <a:effectLst/>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D2B083E4-44F8-D443-84B9-769E1297777E}"/>
              </a:ext>
            </a:extLst>
          </p:cNvPr>
          <p:cNvCxnSpPr>
            <a:stCxn id="31" idx="2"/>
            <a:endCxn id="22" idx="3"/>
          </p:cNvCxnSpPr>
          <p:nvPr/>
        </p:nvCxnSpPr>
        <p:spPr bwMode="auto">
          <a:xfrm rot="5400000">
            <a:off x="7428019" y="1874563"/>
            <a:ext cx="353482" cy="975358"/>
          </a:xfrm>
          <a:prstGeom prst="curvedConnector2">
            <a:avLst/>
          </a:prstGeom>
          <a:ln w="38100">
            <a:solidFill>
              <a:schemeClr val="tx1">
                <a:lumMod val="65000"/>
                <a:lumOff val="35000"/>
              </a:schemeClr>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5" name="Rectangular Callout 4">
            <a:extLst>
              <a:ext uri="{FF2B5EF4-FFF2-40B4-BE49-F238E27FC236}">
                <a16:creationId xmlns:a16="http://schemas.microsoft.com/office/drawing/2014/main" id="{4C5E2904-0370-6949-AC5A-910D15B98C1F}"/>
              </a:ext>
            </a:extLst>
          </p:cNvPr>
          <p:cNvSpPr/>
          <p:nvPr/>
        </p:nvSpPr>
        <p:spPr bwMode="auto">
          <a:xfrm>
            <a:off x="184547" y="2093094"/>
            <a:ext cx="2502119" cy="1480686"/>
          </a:xfrm>
          <a:prstGeom prst="wedgeRectCallout">
            <a:avLst>
              <a:gd name="adj1" fmla="val 65381"/>
              <a:gd name="adj2" fmla="val 9147"/>
            </a:avLst>
          </a:prstGeom>
          <a:solidFill>
            <a:schemeClr val="accent3"/>
          </a:solidFill>
          <a:ln w="19050">
            <a:solidFill>
              <a:schemeClr val="accent3">
                <a:lumMod val="40000"/>
                <a:lumOff val="6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R="0" algn="l" defTabSz="685983" rtl="0" eaLnBrk="1" fontAlgn="auto" latinLnBrk="0" hangingPunct="1">
              <a:spcBef>
                <a:spcPts val="0"/>
              </a:spcBef>
              <a:spcAft>
                <a:spcPts val="600"/>
              </a:spcAft>
              <a:buClrTx/>
              <a:buSzTx/>
              <a:tabLst/>
            </a:pPr>
            <a:r>
              <a:rPr lang="en-US" sz="1200" dirty="0">
                <a:solidFill>
                  <a:schemeClr val="bg1"/>
                </a:solidFill>
                <a:latin typeface="IBM Plex Sans" charset="0"/>
                <a:ea typeface="IBM Plex Sans" charset="0"/>
                <a:cs typeface="IBM Plex Sans" charset="0"/>
              </a:rPr>
              <a:t>(1) Gets </a:t>
            </a:r>
            <a:r>
              <a:rPr lang="en-US" sz="1200" dirty="0" err="1">
                <a:solidFill>
                  <a:schemeClr val="bg1"/>
                </a:solidFill>
                <a:latin typeface="IBM Plex Sans" charset="0"/>
                <a:ea typeface="IBM Plex Sans" charset="0"/>
                <a:cs typeface="IBM Plex Sans" charset="0"/>
              </a:rPr>
              <a:t>BofM</a:t>
            </a:r>
            <a:r>
              <a:rPr lang="en-US" sz="1200" dirty="0">
                <a:solidFill>
                  <a:schemeClr val="bg1"/>
                </a:solidFill>
                <a:latin typeface="IBM Plex Sans" charset="0"/>
                <a:ea typeface="IBM Plex Sans" charset="0"/>
                <a:cs typeface="IBM Plex Sans" charset="0"/>
              </a:rPr>
              <a:t> from repository and sends to backend</a:t>
            </a:r>
          </a:p>
          <a:p>
            <a:pPr marR="0" algn="l" defTabSz="685983" rtl="0" eaLnBrk="1" fontAlgn="auto" latinLnBrk="0" hangingPunct="1">
              <a:spcBef>
                <a:spcPts val="0"/>
              </a:spcBef>
              <a:spcAft>
                <a:spcPts val="600"/>
              </a:spcAft>
              <a:buClrTx/>
              <a:buSzTx/>
              <a:tabLst/>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(2) Collects </a:t>
            </a:r>
            <a:r>
              <a:rPr kumimoji="0" lang="en-US" sz="12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rPr>
              <a:t>BofA</a:t>
            </a: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 from backend</a:t>
            </a:r>
          </a:p>
          <a:p>
            <a:pPr marR="0" algn="l" defTabSz="685983" rtl="0" eaLnBrk="1" fontAlgn="auto" latinLnBrk="0" hangingPunct="1">
              <a:spcBef>
                <a:spcPts val="0"/>
              </a:spcBef>
              <a:spcAft>
                <a:spcPts val="600"/>
              </a:spcAft>
              <a:buClrTx/>
              <a:buSzTx/>
              <a:tabLst/>
            </a:pPr>
            <a:r>
              <a:rPr lang="en-US" sz="1200" dirty="0">
                <a:solidFill>
                  <a:schemeClr val="bg1"/>
                </a:solidFill>
                <a:latin typeface="IBM Plex Sans" charset="0"/>
                <a:ea typeface="IBM Plex Sans" charset="0"/>
                <a:cs typeface="IBM Plex Sans" charset="0"/>
              </a:rPr>
              <a:t>(3) Creates new branch and commits changes</a:t>
            </a:r>
          </a:p>
          <a:p>
            <a:pPr marR="0" algn="l" defTabSz="685983" rtl="0" eaLnBrk="1" fontAlgn="auto" latinLnBrk="0" hangingPunct="1">
              <a:spcBef>
                <a:spcPts val="0"/>
              </a:spcBef>
              <a:spcAft>
                <a:spcPts val="600"/>
              </a:spcAft>
              <a:buClrTx/>
              <a:buSzTx/>
              <a:tabLst/>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(4) Opens P</a:t>
            </a:r>
            <a:r>
              <a:rPr lang="en-US" sz="1200" dirty="0">
                <a:solidFill>
                  <a:schemeClr val="bg1"/>
                </a:solidFill>
                <a:latin typeface="IBM Plex Sans" charset="0"/>
                <a:ea typeface="IBM Plex Sans" charset="0"/>
                <a:cs typeface="IBM Plex Sans" charset="0"/>
              </a:rPr>
              <a:t>R</a:t>
            </a:r>
            <a:endPar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endParaRPr>
          </a:p>
        </p:txBody>
      </p:sp>
      <p:sp>
        <p:nvSpPr>
          <p:cNvPr id="23" name="Rectangular Callout 22">
            <a:extLst>
              <a:ext uri="{FF2B5EF4-FFF2-40B4-BE49-F238E27FC236}">
                <a16:creationId xmlns:a16="http://schemas.microsoft.com/office/drawing/2014/main" id="{E5CB1C1F-9D80-6548-8522-BBE5DB2047A1}"/>
              </a:ext>
            </a:extLst>
          </p:cNvPr>
          <p:cNvSpPr/>
          <p:nvPr/>
        </p:nvSpPr>
        <p:spPr bwMode="auto">
          <a:xfrm>
            <a:off x="4800601" y="3868847"/>
            <a:ext cx="3585211" cy="1335667"/>
          </a:xfrm>
          <a:prstGeom prst="wedgeRectCallout">
            <a:avLst>
              <a:gd name="adj1" fmla="val -33311"/>
              <a:gd name="adj2" fmla="val -71588"/>
            </a:avLst>
          </a:prstGeom>
          <a:solidFill>
            <a:schemeClr val="accent5"/>
          </a:solidFill>
          <a:ln w="19050">
            <a:solidFill>
              <a:schemeClr val="accent5">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342900" marR="0" indent="-342900" algn="l" defTabSz="685983" rtl="0" eaLnBrk="1" fontAlgn="auto" latinLnBrk="0" hangingPunct="1">
              <a:lnSpc>
                <a:spcPct val="100000"/>
              </a:lnSpc>
              <a:spcBef>
                <a:spcPts val="0"/>
              </a:spcBef>
              <a:spcAft>
                <a:spcPts val="400"/>
              </a:spcAft>
              <a:buClrTx/>
              <a:buSzTx/>
              <a:buFontTx/>
              <a:buAutoNum type="arabicParenBoth"/>
              <a:tabLst/>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Parses </a:t>
            </a:r>
            <a:r>
              <a:rPr kumimoji="0" lang="en-US" sz="1200"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rPr>
              <a:t>BofM</a:t>
            </a: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 </a:t>
            </a:r>
          </a:p>
          <a:p>
            <a:pPr marL="342900" marR="0" indent="-342900" algn="l" defTabSz="685983" rtl="0" eaLnBrk="1" fontAlgn="auto" latinLnBrk="0" hangingPunct="1">
              <a:lnSpc>
                <a:spcPct val="100000"/>
              </a:lnSpc>
              <a:spcBef>
                <a:spcPts val="0"/>
              </a:spcBef>
              <a:spcAft>
                <a:spcPts val="400"/>
              </a:spcAft>
              <a:buClrTx/>
              <a:buSzTx/>
              <a:buFontTx/>
              <a:buAutoNum type="arabicParenBoth"/>
              <a:tabLst/>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Computes Bo</a:t>
            </a:r>
            <a:r>
              <a:rPr lang="en-US" sz="1200" dirty="0" err="1">
                <a:solidFill>
                  <a:schemeClr val="bg1"/>
                </a:solidFill>
                <a:latin typeface="IBM Plex Sans" charset="0"/>
                <a:ea typeface="IBM Plex Sans" charset="0"/>
                <a:cs typeface="IBM Plex Sans" charset="0"/>
              </a:rPr>
              <a:t>fA</a:t>
            </a:r>
            <a:r>
              <a:rPr lang="en-US" sz="1200" dirty="0">
                <a:solidFill>
                  <a:schemeClr val="bg1"/>
                </a:solidFill>
                <a:latin typeface="IBM Plex Sans" charset="0"/>
                <a:ea typeface="IBM Plex Sans" charset="0"/>
                <a:cs typeface="IBM Plex Sans" charset="0"/>
              </a:rPr>
              <a:t> by diffing </a:t>
            </a:r>
            <a:r>
              <a:rPr lang="en-US" sz="1200" dirty="0" err="1">
                <a:solidFill>
                  <a:schemeClr val="bg1"/>
                </a:solidFill>
                <a:latin typeface="IBM Plex Sans" charset="0"/>
                <a:ea typeface="IBM Plex Sans" charset="0"/>
                <a:cs typeface="IBM Plex Sans" charset="0"/>
              </a:rPr>
              <a:t>BofM</a:t>
            </a:r>
            <a:r>
              <a:rPr lang="en-US" sz="1200" dirty="0">
                <a:solidFill>
                  <a:schemeClr val="bg1"/>
                </a:solidFill>
                <a:latin typeface="IBM Plex Sans" charset="0"/>
                <a:ea typeface="IBM Plex Sans" charset="0"/>
                <a:cs typeface="IBM Plex Sans" charset="0"/>
              </a:rPr>
              <a:t> and database content</a:t>
            </a:r>
          </a:p>
          <a:p>
            <a:pPr marL="342900" marR="0" indent="-342900" algn="l" defTabSz="685983" rtl="0" eaLnBrk="1" fontAlgn="auto" latinLnBrk="0" hangingPunct="1">
              <a:lnSpc>
                <a:spcPct val="100000"/>
              </a:lnSpc>
              <a:spcBef>
                <a:spcPts val="0"/>
              </a:spcBef>
              <a:spcAft>
                <a:spcPts val="400"/>
              </a:spcAft>
              <a:buClrTx/>
              <a:buSzTx/>
              <a:buFontTx/>
              <a:buAutoNum type="arabicParenBoth"/>
              <a:tabLst/>
            </a:pPr>
            <a:r>
              <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Sends Bo</a:t>
            </a:r>
            <a:r>
              <a:rPr lang="en-US" sz="1200" dirty="0" err="1">
                <a:solidFill>
                  <a:schemeClr val="bg1"/>
                </a:solidFill>
                <a:latin typeface="IBM Plex Sans" charset="0"/>
                <a:ea typeface="IBM Plex Sans" charset="0"/>
                <a:cs typeface="IBM Plex Sans" charset="0"/>
              </a:rPr>
              <a:t>fA</a:t>
            </a:r>
            <a:r>
              <a:rPr lang="en-US" sz="1200" dirty="0">
                <a:solidFill>
                  <a:schemeClr val="bg1"/>
                </a:solidFill>
                <a:latin typeface="IBM Plex Sans" charset="0"/>
                <a:ea typeface="IBM Plex Sans" charset="0"/>
                <a:cs typeface="IBM Plex Sans" charset="0"/>
              </a:rPr>
              <a:t> to bot</a:t>
            </a:r>
          </a:p>
          <a:p>
            <a:pPr marR="0" algn="l" defTabSz="685983" rtl="0" eaLnBrk="1" fontAlgn="auto" latinLnBrk="0" hangingPunct="1">
              <a:lnSpc>
                <a:spcPct val="100000"/>
              </a:lnSpc>
              <a:spcBef>
                <a:spcPts val="0"/>
              </a:spcBef>
              <a:spcAft>
                <a:spcPts val="400"/>
              </a:spcAft>
              <a:buClrTx/>
              <a:buSzTx/>
              <a:tabLst/>
            </a:pPr>
            <a:r>
              <a:rPr lang="en-US" sz="1200" dirty="0">
                <a:solidFill>
                  <a:schemeClr val="bg1"/>
                </a:solidFill>
                <a:latin typeface="IBM Plex Sans" charset="0"/>
                <a:ea typeface="IBM Plex Sans" charset="0"/>
                <a:cs typeface="IBM Plex Sans" charset="0"/>
              </a:rPr>
              <a:t>Occasionally queries API and updates database</a:t>
            </a:r>
            <a:endParaRPr kumimoji="0" lang="en-US" sz="12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endParaRPr>
          </a:p>
        </p:txBody>
      </p:sp>
      <p:sp>
        <p:nvSpPr>
          <p:cNvPr id="25" name="Rectangular Callout 24">
            <a:extLst>
              <a:ext uri="{FF2B5EF4-FFF2-40B4-BE49-F238E27FC236}">
                <a16:creationId xmlns:a16="http://schemas.microsoft.com/office/drawing/2014/main" id="{FA2F0C93-64A3-964F-9D6A-60BB99B25784}"/>
              </a:ext>
            </a:extLst>
          </p:cNvPr>
          <p:cNvSpPr/>
          <p:nvPr/>
        </p:nvSpPr>
        <p:spPr bwMode="auto">
          <a:xfrm>
            <a:off x="5204262" y="292387"/>
            <a:ext cx="2215331" cy="1211798"/>
          </a:xfrm>
          <a:prstGeom prst="wedgeRectCallout">
            <a:avLst>
              <a:gd name="adj1" fmla="val 62420"/>
              <a:gd name="adj2" fmla="val 33946"/>
            </a:avLst>
          </a:prstGeom>
          <a:solidFill>
            <a:schemeClr val="accent1">
              <a:lumMod val="40000"/>
              <a:lumOff val="60000"/>
            </a:schemeClr>
          </a:solidFill>
          <a:ln w="19050">
            <a:solidFill>
              <a:schemeClr val="accent1">
                <a:lumMod val="60000"/>
                <a:lumOff val="4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n-US" sz="1400"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Caches latest version of dependencies to avoid excess API queries</a:t>
            </a:r>
          </a:p>
        </p:txBody>
      </p:sp>
    </p:spTree>
    <p:extLst>
      <p:ext uri="{BB962C8B-B14F-4D97-AF65-F5344CB8AC3E}">
        <p14:creationId xmlns:p14="http://schemas.microsoft.com/office/powerpoint/2010/main" val="4249492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err="1"/>
              <a:t>GitSecure</a:t>
            </a:r>
            <a:r>
              <a:rPr lang="en-US" dirty="0"/>
              <a:t> Smart Updates / Jan 21,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17</a:t>
            </a:fld>
            <a:endParaRPr lang="en-US" dirty="0"/>
          </a:p>
        </p:txBody>
      </p:sp>
      <p:sp>
        <p:nvSpPr>
          <p:cNvPr id="6" name="Text Placeholder 5">
            <a:extLst>
              <a:ext uri="{FF2B5EF4-FFF2-40B4-BE49-F238E27FC236}">
                <a16:creationId xmlns:a16="http://schemas.microsoft.com/office/drawing/2014/main" id="{C1F279C4-D687-B545-8FB3-C1684E962834}"/>
              </a:ext>
            </a:extLst>
          </p:cNvPr>
          <p:cNvSpPr>
            <a:spLocks noGrp="1"/>
          </p:cNvSpPr>
          <p:nvPr>
            <p:ph type="body" sz="quarter" idx="12"/>
          </p:nvPr>
        </p:nvSpPr>
        <p:spPr>
          <a:xfrm>
            <a:off x="1788173" y="3534002"/>
            <a:ext cx="2286000" cy="428398"/>
          </a:xfrm>
        </p:spPr>
        <p:txBody>
          <a:bodyPr/>
          <a:lstStyle/>
          <a:p>
            <a:pPr algn="ctr"/>
            <a:r>
              <a:rPr lang="en-US" sz="2400" dirty="0"/>
              <a:t>Wedding Cake</a:t>
            </a:r>
          </a:p>
        </p:txBody>
      </p:sp>
      <p:pic>
        <p:nvPicPr>
          <p:cNvPr id="11" name="Picture 10">
            <a:extLst>
              <a:ext uri="{FF2B5EF4-FFF2-40B4-BE49-F238E27FC236}">
                <a16:creationId xmlns:a16="http://schemas.microsoft.com/office/drawing/2014/main" id="{B52D335D-8C1B-004B-B4D6-258F9741274D}"/>
              </a:ext>
            </a:extLst>
          </p:cNvPr>
          <p:cNvPicPr>
            <a:picLocks noChangeAspect="1"/>
          </p:cNvPicPr>
          <p:nvPr/>
        </p:nvPicPr>
        <p:blipFill>
          <a:blip r:embed="rId2"/>
          <a:stretch>
            <a:fillRect/>
          </a:stretch>
        </p:blipFill>
        <p:spPr>
          <a:xfrm>
            <a:off x="1371600" y="1203728"/>
            <a:ext cx="3200400" cy="2130266"/>
          </a:xfrm>
          <a:prstGeom prst="roundRect">
            <a:avLst/>
          </a:prstGeom>
        </p:spPr>
      </p:pic>
      <p:pic>
        <p:nvPicPr>
          <p:cNvPr id="13" name="Picture 12" descr="A cupcake with candles on it&#10;&#10;Description automatically generated with medium confidence">
            <a:extLst>
              <a:ext uri="{FF2B5EF4-FFF2-40B4-BE49-F238E27FC236}">
                <a16:creationId xmlns:a16="http://schemas.microsoft.com/office/drawing/2014/main" id="{DAFE2256-6B9A-C34D-B18C-27BFC64E50C6}"/>
              </a:ext>
            </a:extLst>
          </p:cNvPr>
          <p:cNvPicPr>
            <a:picLocks noChangeAspect="1"/>
          </p:cNvPicPr>
          <p:nvPr/>
        </p:nvPicPr>
        <p:blipFill>
          <a:blip r:embed="rId3">
            <a:grayscl/>
          </a:blip>
          <a:stretch>
            <a:fillRect/>
          </a:stretch>
        </p:blipFill>
        <p:spPr>
          <a:xfrm>
            <a:off x="5275878" y="2725346"/>
            <a:ext cx="1828800" cy="1217295"/>
          </a:xfrm>
          <a:prstGeom prst="roundRect">
            <a:avLst/>
          </a:prstGeom>
        </p:spPr>
      </p:pic>
      <p:pic>
        <p:nvPicPr>
          <p:cNvPr id="15" name="Picture 14" descr="A cupcake with a candle on top&#10;&#10;Description automatically generated with low confidence">
            <a:extLst>
              <a:ext uri="{FF2B5EF4-FFF2-40B4-BE49-F238E27FC236}">
                <a16:creationId xmlns:a16="http://schemas.microsoft.com/office/drawing/2014/main" id="{65AEDA6C-3700-B04D-BFF0-5872E5EB78F4}"/>
              </a:ext>
            </a:extLst>
          </p:cNvPr>
          <p:cNvPicPr>
            <a:picLocks noChangeAspect="1"/>
          </p:cNvPicPr>
          <p:nvPr/>
        </p:nvPicPr>
        <p:blipFill>
          <a:blip r:embed="rId4">
            <a:grayscl/>
          </a:blip>
          <a:stretch>
            <a:fillRect/>
          </a:stretch>
        </p:blipFill>
        <p:spPr>
          <a:xfrm>
            <a:off x="5275878" y="715526"/>
            <a:ext cx="1828800" cy="1217296"/>
          </a:xfrm>
          <a:prstGeom prst="roundRect">
            <a:avLst/>
          </a:prstGeom>
        </p:spPr>
      </p:pic>
      <p:sp>
        <p:nvSpPr>
          <p:cNvPr id="24" name="Text Placeholder 5">
            <a:extLst>
              <a:ext uri="{FF2B5EF4-FFF2-40B4-BE49-F238E27FC236}">
                <a16:creationId xmlns:a16="http://schemas.microsoft.com/office/drawing/2014/main" id="{89718C76-EACC-C246-BFCC-3ADE4574A7D8}"/>
              </a:ext>
            </a:extLst>
          </p:cNvPr>
          <p:cNvSpPr txBox="1">
            <a:spLocks/>
          </p:cNvSpPr>
          <p:nvPr/>
        </p:nvSpPr>
        <p:spPr>
          <a:xfrm>
            <a:off x="3141892" y="2540568"/>
            <a:ext cx="2286000" cy="204732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endParaRPr lang="en-US" kern="0" dirty="0"/>
          </a:p>
        </p:txBody>
      </p:sp>
      <p:sp>
        <p:nvSpPr>
          <p:cNvPr id="25" name="Text Placeholder 5">
            <a:extLst>
              <a:ext uri="{FF2B5EF4-FFF2-40B4-BE49-F238E27FC236}">
                <a16:creationId xmlns:a16="http://schemas.microsoft.com/office/drawing/2014/main" id="{DF86CA52-6086-B149-9C13-F832BF8331E3}"/>
              </a:ext>
            </a:extLst>
          </p:cNvPr>
          <p:cNvSpPr txBox="1">
            <a:spLocks/>
          </p:cNvSpPr>
          <p:nvPr/>
        </p:nvSpPr>
        <p:spPr>
          <a:xfrm>
            <a:off x="5930434" y="2510340"/>
            <a:ext cx="2286000" cy="204732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endParaRPr lang="en-US" kern="0" dirty="0"/>
          </a:p>
        </p:txBody>
      </p:sp>
      <p:sp>
        <p:nvSpPr>
          <p:cNvPr id="28" name="Text Placeholder 5">
            <a:extLst>
              <a:ext uri="{FF2B5EF4-FFF2-40B4-BE49-F238E27FC236}">
                <a16:creationId xmlns:a16="http://schemas.microsoft.com/office/drawing/2014/main" id="{B50D064C-98CD-AE49-917F-DB2BB42D3AB4}"/>
              </a:ext>
            </a:extLst>
          </p:cNvPr>
          <p:cNvSpPr txBox="1">
            <a:spLocks/>
          </p:cNvSpPr>
          <p:nvPr/>
        </p:nvSpPr>
        <p:spPr>
          <a:xfrm>
            <a:off x="5069829" y="4047937"/>
            <a:ext cx="2286000" cy="204732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algn="ctr" defTabSz="914400"/>
            <a:r>
              <a:rPr lang="en-US" kern="0" dirty="0">
                <a:solidFill>
                  <a:schemeClr val="bg1">
                    <a:lumMod val="65000"/>
                  </a:schemeClr>
                </a:solidFill>
              </a:rPr>
              <a:t>Cupcake</a:t>
            </a:r>
          </a:p>
        </p:txBody>
      </p:sp>
      <p:sp>
        <p:nvSpPr>
          <p:cNvPr id="29" name="Text Placeholder 5">
            <a:extLst>
              <a:ext uri="{FF2B5EF4-FFF2-40B4-BE49-F238E27FC236}">
                <a16:creationId xmlns:a16="http://schemas.microsoft.com/office/drawing/2014/main" id="{EE4FFEAA-01AD-834E-BA10-DECB9A94CA11}"/>
              </a:ext>
            </a:extLst>
          </p:cNvPr>
          <p:cNvSpPr txBox="1">
            <a:spLocks/>
          </p:cNvSpPr>
          <p:nvPr/>
        </p:nvSpPr>
        <p:spPr>
          <a:xfrm>
            <a:off x="5069829" y="2058312"/>
            <a:ext cx="2286000" cy="204732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algn="ctr" defTabSz="914400"/>
            <a:r>
              <a:rPr lang="en-US" kern="0" dirty="0">
                <a:solidFill>
                  <a:schemeClr val="bg1">
                    <a:lumMod val="65000"/>
                  </a:schemeClr>
                </a:solidFill>
              </a:rPr>
              <a:t>Birthday Cake</a:t>
            </a:r>
          </a:p>
        </p:txBody>
      </p:sp>
    </p:spTree>
    <p:extLst>
      <p:ext uri="{BB962C8B-B14F-4D97-AF65-F5344CB8AC3E}">
        <p14:creationId xmlns:p14="http://schemas.microsoft.com/office/powerpoint/2010/main" val="925365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Wedding Cake</a:t>
            </a:r>
          </a:p>
        </p:txBody>
      </p:sp>
      <p:sp>
        <p:nvSpPr>
          <p:cNvPr id="3" name="Footer Placeholder"/>
          <p:cNvSpPr>
            <a:spLocks noGrp="1"/>
          </p:cNvSpPr>
          <p:nvPr>
            <p:ph type="ftr" sz="quarter" idx="10"/>
          </p:nvPr>
        </p:nvSpPr>
        <p:spPr/>
        <p:txBody>
          <a:bodyPr/>
          <a:lstStyle/>
          <a:p>
            <a:r>
              <a:rPr lang="en-US" dirty="0" err="1"/>
              <a:t>GitSecure</a:t>
            </a:r>
            <a:r>
              <a:rPr lang="en-US" dirty="0"/>
              <a:t> Smart Updates / Jan 21,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18</a:t>
            </a:fld>
            <a:endParaRPr lang="en-US" dirty="0"/>
          </a:p>
        </p:txBody>
      </p:sp>
      <p:sp>
        <p:nvSpPr>
          <p:cNvPr id="5" name="TextBox 4">
            <a:extLst>
              <a:ext uri="{FF2B5EF4-FFF2-40B4-BE49-F238E27FC236}">
                <a16:creationId xmlns:a16="http://schemas.microsoft.com/office/drawing/2014/main" id="{28EA9420-51C3-0B49-ADBE-3E416DF1B64A}"/>
              </a:ext>
            </a:extLst>
          </p:cNvPr>
          <p:cNvSpPr txBox="1"/>
          <p:nvPr/>
        </p:nvSpPr>
        <p:spPr>
          <a:xfrm>
            <a:off x="2286000" y="1114843"/>
            <a:ext cx="2301240" cy="400110"/>
          </a:xfrm>
          <a:prstGeom prst="rect">
            <a:avLst/>
          </a:prstGeom>
          <a:noFill/>
        </p:spPr>
        <p:txBody>
          <a:bodyPr wrap="square" rtlCol="0">
            <a:spAutoFit/>
          </a:bodyPr>
          <a:lstStyle/>
          <a:p>
            <a:pPr algn="l"/>
            <a:r>
              <a:rPr lang="en-US" sz="2000" dirty="0">
                <a:solidFill>
                  <a:schemeClr val="bg1"/>
                </a:solidFill>
                <a:latin typeface="IBM Plex Sans" charset="0"/>
                <a:ea typeface="IBM Plex Sans" charset="0"/>
                <a:cs typeface="IBM Plex Sans" charset="0"/>
              </a:rPr>
              <a:t>Slack integration </a:t>
            </a:r>
          </a:p>
        </p:txBody>
      </p:sp>
      <p:pic>
        <p:nvPicPr>
          <p:cNvPr id="7" name="Graphic 6" descr="Brain in head with solid fill">
            <a:extLst>
              <a:ext uri="{FF2B5EF4-FFF2-40B4-BE49-F238E27FC236}">
                <a16:creationId xmlns:a16="http://schemas.microsoft.com/office/drawing/2014/main" id="{63338B67-4F3B-DE44-92D4-40A2645D83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37610" y="1737360"/>
            <a:ext cx="1668780" cy="1668780"/>
          </a:xfrm>
          <a:prstGeom prst="rect">
            <a:avLst/>
          </a:prstGeom>
        </p:spPr>
      </p:pic>
      <p:sp>
        <p:nvSpPr>
          <p:cNvPr id="23" name="TextBox 22">
            <a:extLst>
              <a:ext uri="{FF2B5EF4-FFF2-40B4-BE49-F238E27FC236}">
                <a16:creationId xmlns:a16="http://schemas.microsoft.com/office/drawing/2014/main" id="{6279130B-AF9F-A342-9E0C-C2AA67778543}"/>
              </a:ext>
            </a:extLst>
          </p:cNvPr>
          <p:cNvSpPr txBox="1"/>
          <p:nvPr/>
        </p:nvSpPr>
        <p:spPr>
          <a:xfrm>
            <a:off x="5539740" y="1998158"/>
            <a:ext cx="2301240" cy="400110"/>
          </a:xfrm>
          <a:prstGeom prst="rect">
            <a:avLst/>
          </a:prstGeom>
          <a:noFill/>
        </p:spPr>
        <p:txBody>
          <a:bodyPr wrap="square" rtlCol="0">
            <a:spAutoFit/>
          </a:bodyPr>
          <a:lstStyle/>
          <a:p>
            <a:pPr algn="l"/>
            <a:r>
              <a:rPr lang="en-US" sz="2000" dirty="0">
                <a:solidFill>
                  <a:schemeClr val="bg1"/>
                </a:solidFill>
                <a:latin typeface="IBM Plex Sans" charset="0"/>
                <a:ea typeface="IBM Plex Sans" charset="0"/>
                <a:cs typeface="IBM Plex Sans" charset="0"/>
              </a:rPr>
              <a:t>Configuration UI</a:t>
            </a:r>
          </a:p>
        </p:txBody>
      </p:sp>
      <p:sp>
        <p:nvSpPr>
          <p:cNvPr id="25" name="TextBox 24">
            <a:extLst>
              <a:ext uri="{FF2B5EF4-FFF2-40B4-BE49-F238E27FC236}">
                <a16:creationId xmlns:a16="http://schemas.microsoft.com/office/drawing/2014/main" id="{A73D0981-FA03-344A-9984-15DFE88938F8}"/>
              </a:ext>
            </a:extLst>
          </p:cNvPr>
          <p:cNvSpPr txBox="1"/>
          <p:nvPr/>
        </p:nvSpPr>
        <p:spPr>
          <a:xfrm>
            <a:off x="979170" y="2552071"/>
            <a:ext cx="2758440" cy="707886"/>
          </a:xfrm>
          <a:prstGeom prst="rect">
            <a:avLst/>
          </a:prstGeom>
          <a:noFill/>
        </p:spPr>
        <p:txBody>
          <a:bodyPr wrap="square" rtlCol="0">
            <a:spAutoFit/>
          </a:bodyPr>
          <a:lstStyle/>
          <a:p>
            <a:pPr algn="l"/>
            <a:r>
              <a:rPr lang="en-US" sz="2000" dirty="0">
                <a:solidFill>
                  <a:schemeClr val="bg1"/>
                </a:solidFill>
                <a:latin typeface="IBM Plex Sans" charset="0"/>
                <a:ea typeface="IBM Plex Sans" charset="0"/>
                <a:cs typeface="IBM Plex Sans" charset="0"/>
              </a:rPr>
              <a:t>Description of change in PR comment</a:t>
            </a:r>
          </a:p>
        </p:txBody>
      </p:sp>
      <p:sp>
        <p:nvSpPr>
          <p:cNvPr id="27" name="TextBox 26">
            <a:extLst>
              <a:ext uri="{FF2B5EF4-FFF2-40B4-BE49-F238E27FC236}">
                <a16:creationId xmlns:a16="http://schemas.microsoft.com/office/drawing/2014/main" id="{F1F3D29C-8B42-5A40-8F1F-BDA94E1BDC83}"/>
              </a:ext>
            </a:extLst>
          </p:cNvPr>
          <p:cNvSpPr txBox="1"/>
          <p:nvPr/>
        </p:nvSpPr>
        <p:spPr>
          <a:xfrm>
            <a:off x="5040630" y="3628547"/>
            <a:ext cx="1337310" cy="400110"/>
          </a:xfrm>
          <a:prstGeom prst="rect">
            <a:avLst/>
          </a:prstGeom>
          <a:noFill/>
        </p:spPr>
        <p:txBody>
          <a:bodyPr wrap="square" rtlCol="0">
            <a:spAutoFit/>
          </a:bodyPr>
          <a:lstStyle/>
          <a:p>
            <a:pPr algn="l"/>
            <a:r>
              <a:rPr lang="en-US" sz="2000" dirty="0">
                <a:solidFill>
                  <a:schemeClr val="bg1"/>
                </a:solidFill>
                <a:latin typeface="IBM Plex Sans" charset="0"/>
                <a:ea typeface="IBM Plex Sans" charset="0"/>
                <a:cs typeface="IBM Plex Sans" charset="0"/>
              </a:rPr>
              <a:t>PR Labels</a:t>
            </a:r>
          </a:p>
        </p:txBody>
      </p:sp>
    </p:spTree>
    <p:extLst>
      <p:ext uri="{BB962C8B-B14F-4D97-AF65-F5344CB8AC3E}">
        <p14:creationId xmlns:p14="http://schemas.microsoft.com/office/powerpoint/2010/main" val="3040512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Demo</a:t>
            </a:r>
          </a:p>
        </p:txBody>
      </p:sp>
      <p:sp>
        <p:nvSpPr>
          <p:cNvPr id="3" name="Footer Placeholder"/>
          <p:cNvSpPr>
            <a:spLocks noGrp="1"/>
          </p:cNvSpPr>
          <p:nvPr>
            <p:ph type="ftr" sz="quarter" idx="10"/>
          </p:nvPr>
        </p:nvSpPr>
        <p:spPr/>
        <p:txBody>
          <a:bodyPr/>
          <a:lstStyle/>
          <a:p>
            <a:r>
              <a:rPr lang="en-US" dirty="0" err="1"/>
              <a:t>GitSecure</a:t>
            </a:r>
            <a:r>
              <a:rPr lang="en-US" dirty="0"/>
              <a:t> Smart Updates / Jan 21,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19</a:t>
            </a:fld>
            <a:endParaRPr lang="en-US" dirty="0"/>
          </a:p>
        </p:txBody>
      </p:sp>
      <p:pic>
        <p:nvPicPr>
          <p:cNvPr id="5" name="output.mp4" descr="output.mp4">
            <a:hlinkClick r:id="" action="ppaction://media"/>
            <a:extLst>
              <a:ext uri="{FF2B5EF4-FFF2-40B4-BE49-F238E27FC236}">
                <a16:creationId xmlns:a16="http://schemas.microsoft.com/office/drawing/2014/main" id="{AE3EF91A-F3A9-834C-9239-803E289CE85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56232" y="621792"/>
            <a:ext cx="6631535" cy="3730238"/>
          </a:xfrm>
          <a:prstGeom prst="rect">
            <a:avLst/>
          </a:prstGeom>
        </p:spPr>
      </p:pic>
    </p:spTree>
    <p:extLst>
      <p:ext uri="{BB962C8B-B14F-4D97-AF65-F5344CB8AC3E}">
        <p14:creationId xmlns:p14="http://schemas.microsoft.com/office/powerpoint/2010/main" val="394834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3006C-C617-BC44-9902-8987A45CDE50}"/>
              </a:ext>
            </a:extLst>
          </p:cNvPr>
          <p:cNvSpPr>
            <a:spLocks noGrp="1"/>
          </p:cNvSpPr>
          <p:nvPr>
            <p:ph type="title"/>
          </p:nvPr>
        </p:nvSpPr>
        <p:spPr>
          <a:xfrm>
            <a:off x="210311" y="201168"/>
            <a:ext cx="8705021" cy="4294632"/>
          </a:xfrm>
        </p:spPr>
        <p:txBody>
          <a:bodyPr/>
          <a:lstStyle/>
          <a:p>
            <a:pPr>
              <a:lnSpc>
                <a:spcPct val="100000"/>
              </a:lnSpc>
            </a:pPr>
            <a:r>
              <a:rPr lang="en-US" dirty="0"/>
              <a:t>Road Map</a:t>
            </a:r>
            <a:br>
              <a:rPr lang="en-US" dirty="0"/>
            </a:br>
            <a:br>
              <a:rPr lang="en-US" dirty="0"/>
            </a:br>
            <a:r>
              <a:rPr lang="en-US" dirty="0"/>
              <a:t>1. About Us</a:t>
            </a:r>
            <a:br>
              <a:rPr lang="en-US" dirty="0"/>
            </a:br>
            <a:r>
              <a:rPr lang="en-US" dirty="0"/>
              <a:t>2. Why use </a:t>
            </a:r>
            <a:r>
              <a:rPr lang="en-US" dirty="0" err="1"/>
              <a:t>Krios</a:t>
            </a:r>
            <a:r>
              <a:rPr lang="en-US" dirty="0"/>
              <a:t>?</a:t>
            </a:r>
            <a:br>
              <a:rPr lang="en-US" dirty="0"/>
            </a:br>
            <a:r>
              <a:rPr lang="en-US" dirty="0"/>
              <a:t>3. Problem Statement</a:t>
            </a:r>
            <a:br>
              <a:rPr lang="en-US" dirty="0"/>
            </a:br>
            <a:r>
              <a:rPr lang="en-US" dirty="0"/>
              <a:t>4. User Research &amp; Takeaways</a:t>
            </a:r>
            <a:br>
              <a:rPr lang="en-US" dirty="0"/>
            </a:br>
            <a:r>
              <a:rPr lang="en-US" dirty="0"/>
              <a:t>5. As-Is  &amp; To-Be Scenarios</a:t>
            </a:r>
            <a:br>
              <a:rPr lang="en-US" dirty="0"/>
            </a:br>
            <a:r>
              <a:rPr lang="en-US" dirty="0"/>
              <a:t>6. Cup cake, Birthday cake, &amp; Wedding cake</a:t>
            </a:r>
            <a:br>
              <a:rPr lang="en-US" dirty="0"/>
            </a:br>
            <a:r>
              <a:rPr lang="en-US" dirty="0"/>
              <a:t>7. Demo &amp; Closing thoughts </a:t>
            </a:r>
            <a:br>
              <a:rPr lang="en-US" dirty="0"/>
            </a:br>
            <a:endParaRPr lang="en-US" dirty="0"/>
          </a:p>
        </p:txBody>
      </p:sp>
      <p:sp>
        <p:nvSpPr>
          <p:cNvPr id="3" name="Footer Placeholder 2">
            <a:extLst>
              <a:ext uri="{FF2B5EF4-FFF2-40B4-BE49-F238E27FC236}">
                <a16:creationId xmlns:a16="http://schemas.microsoft.com/office/drawing/2014/main" id="{56A56CA5-1631-3548-B562-E3B6871BDC79}"/>
              </a:ext>
            </a:extLst>
          </p:cNvPr>
          <p:cNvSpPr>
            <a:spLocks noGrp="1"/>
          </p:cNvSpPr>
          <p:nvPr>
            <p:ph type="ftr" sz="quarter" idx="10"/>
          </p:nvPr>
        </p:nvSpPr>
        <p:spPr/>
        <p:txBody>
          <a:bodyPr/>
          <a:lstStyle/>
          <a:p>
            <a:r>
              <a:rPr lang="en-US" dirty="0" err="1"/>
              <a:t>GitSecure</a:t>
            </a:r>
            <a:r>
              <a:rPr lang="en-US" dirty="0"/>
              <a:t> Smart Updates / Jan 21, 2021 / © 2021 IBM Corporation</a:t>
            </a:r>
          </a:p>
        </p:txBody>
      </p:sp>
      <p:sp>
        <p:nvSpPr>
          <p:cNvPr id="4" name="Slide Number Placeholder 3">
            <a:extLst>
              <a:ext uri="{FF2B5EF4-FFF2-40B4-BE49-F238E27FC236}">
                <a16:creationId xmlns:a16="http://schemas.microsoft.com/office/drawing/2014/main" id="{C595A488-5DC0-EC48-8B23-34E62B2B505D}"/>
              </a:ext>
            </a:extLst>
          </p:cNvPr>
          <p:cNvSpPr>
            <a:spLocks noGrp="1"/>
          </p:cNvSpPr>
          <p:nvPr>
            <p:ph type="sldNum" sz="quarter" idx="11"/>
          </p:nvPr>
        </p:nvSpPr>
        <p:spPr/>
        <p:txBody>
          <a:bodyPr/>
          <a:lstStyle/>
          <a:p>
            <a:fld id="{59395FB3-9C97-154F-86B2-7E381B951268}" type="slidenum">
              <a:rPr lang="en-US" smtClean="0"/>
              <a:pPr/>
              <a:t>2</a:t>
            </a:fld>
            <a:endParaRPr lang="en-US" dirty="0"/>
          </a:p>
        </p:txBody>
      </p:sp>
    </p:spTree>
    <p:extLst>
      <p:ext uri="{BB962C8B-B14F-4D97-AF65-F5344CB8AC3E}">
        <p14:creationId xmlns:p14="http://schemas.microsoft.com/office/powerpoint/2010/main" val="3593828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Thank you</a:t>
            </a:r>
          </a:p>
        </p:txBody>
      </p:sp>
      <p:sp>
        <p:nvSpPr>
          <p:cNvPr id="5" name="Text Placeholder 1"/>
          <p:cNvSpPr>
            <a:spLocks noGrp="1"/>
          </p:cNvSpPr>
          <p:nvPr>
            <p:ph type="body" sz="quarter" idx="13"/>
          </p:nvPr>
        </p:nvSpPr>
        <p:spPr/>
        <p:txBody>
          <a:bodyPr/>
          <a:lstStyle/>
          <a:p>
            <a:r>
              <a:rPr lang="en-US" dirty="0" err="1"/>
              <a:t>Krios</a:t>
            </a:r>
            <a:r>
              <a:rPr lang="en-US" dirty="0"/>
              <a:t> – </a:t>
            </a:r>
            <a:r>
              <a:rPr lang="en-US" dirty="0" err="1"/>
              <a:t>GitSecure</a:t>
            </a:r>
            <a:r>
              <a:rPr lang="en-US" dirty="0"/>
              <a:t> Smart Updates</a:t>
            </a:r>
          </a:p>
          <a:p>
            <a:r>
              <a:rPr lang="en-US" dirty="0"/>
              <a:t>—</a:t>
            </a:r>
          </a:p>
          <a:p>
            <a:r>
              <a:rPr lang="en-US" dirty="0"/>
              <a:t>Nick Adamou – </a:t>
            </a:r>
            <a:r>
              <a:rPr lang="en-US" dirty="0" err="1"/>
              <a:t>nicholas.adamou@ibm.com</a:t>
            </a:r>
            <a:endParaRPr lang="en-US" dirty="0"/>
          </a:p>
          <a:p>
            <a:r>
              <a:rPr lang="en-US" dirty="0"/>
              <a:t>Christopher Geier – </a:t>
            </a:r>
            <a:r>
              <a:rPr lang="en-US" dirty="0" err="1"/>
              <a:t>cpg@ibm.com</a:t>
            </a:r>
            <a:endParaRPr lang="en-US" dirty="0"/>
          </a:p>
          <a:p>
            <a:r>
              <a:rPr lang="en-US" dirty="0"/>
              <a:t>Kevan </a:t>
            </a:r>
            <a:r>
              <a:rPr lang="en-US" dirty="0" err="1"/>
              <a:t>Lucchini</a:t>
            </a:r>
            <a:r>
              <a:rPr lang="en-US" dirty="0"/>
              <a:t> – </a:t>
            </a:r>
            <a:r>
              <a:rPr lang="en-US" dirty="0" err="1"/>
              <a:t>kevan.lucchini@ibm.com</a:t>
            </a:r>
            <a:endParaRPr lang="en-US" dirty="0"/>
          </a:p>
          <a:p>
            <a:r>
              <a:rPr lang="en-US" dirty="0"/>
              <a:t>Napoleon Santana – </a:t>
            </a:r>
            <a:r>
              <a:rPr lang="en-US" dirty="0" err="1"/>
              <a:t>napoleon.santana@ibm.com</a:t>
            </a:r>
            <a:endParaRPr lang="en-US" dirty="0"/>
          </a:p>
          <a:p>
            <a:r>
              <a:rPr lang="en-US" dirty="0"/>
              <a:t>Jack Truskowski – </a:t>
            </a:r>
            <a:r>
              <a:rPr lang="en-US" dirty="0" err="1"/>
              <a:t>John.Truskowski@ibm.com</a:t>
            </a:r>
            <a:endParaRPr lang="en-US" dirty="0"/>
          </a:p>
        </p:txBody>
      </p:sp>
      <p:sp>
        <p:nvSpPr>
          <p:cNvPr id="10" name="Text Placeholder 2">
            <a:extLst>
              <a:ext uri="{FF2B5EF4-FFF2-40B4-BE49-F238E27FC236}">
                <a16:creationId xmlns:a16="http://schemas.microsoft.com/office/drawing/2014/main" id="{DEE7A713-0090-C649-8140-85567F8C5B2E}"/>
              </a:ext>
            </a:extLst>
          </p:cNvPr>
          <p:cNvSpPr>
            <a:spLocks noGrp="1"/>
          </p:cNvSpPr>
          <p:nvPr>
            <p:ph type="body" sz="quarter" idx="14"/>
          </p:nvPr>
        </p:nvSpPr>
        <p:spPr/>
        <p:txBody>
          <a:bodyPr/>
          <a:lstStyle/>
          <a:p>
            <a:r>
              <a:rPr lang="en-US" dirty="0"/>
              <a:t>© Copyright IBM Corporation 2021.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ibm.com are trademarks of IBM Corp., registered in many jurisdictions worldwide. Other product and service names might be trademarks of IBM or other companies. A current list of IBM trademarks is available at </a:t>
            </a:r>
            <a:r>
              <a:rPr lang="en-US" dirty="0">
                <a:solidFill>
                  <a:srgbClr val="4589FF"/>
                </a:solidFill>
                <a:hlinkClick r:id="rId2">
                  <a:extLst>
                    <a:ext uri="{A12FA001-AC4F-418D-AE19-62706E023703}">
                      <ahyp:hlinkClr xmlns:ahyp="http://schemas.microsoft.com/office/drawing/2018/hyperlinkcolor" val="tx"/>
                    </a:ext>
                  </a:extLst>
                </a:hlinkClick>
              </a:rPr>
              <a:t>Copyright and trademark information</a:t>
            </a:r>
            <a:r>
              <a:rPr lang="en-US" dirty="0"/>
              <a:t>.</a:t>
            </a:r>
          </a:p>
        </p:txBody>
      </p:sp>
      <p:sp>
        <p:nvSpPr>
          <p:cNvPr id="3" name="Footer Placeholder"/>
          <p:cNvSpPr>
            <a:spLocks noGrp="1"/>
          </p:cNvSpPr>
          <p:nvPr>
            <p:ph type="ftr" sz="quarter" idx="10"/>
          </p:nvPr>
        </p:nvSpPr>
        <p:spPr/>
        <p:txBody>
          <a:bodyPr/>
          <a:lstStyle/>
          <a:p>
            <a:r>
              <a:rPr lang="en-US" dirty="0" err="1"/>
              <a:t>GitSecure</a:t>
            </a:r>
            <a:r>
              <a:rPr lang="en-US" dirty="0"/>
              <a:t> Smart Updates / Jan 21,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20</a:t>
            </a:fld>
            <a:endParaRPr lang="en-US" dirty="0"/>
          </a:p>
        </p:txBody>
      </p:sp>
    </p:spTree>
    <p:extLst>
      <p:ext uri="{BB962C8B-B14F-4D97-AF65-F5344CB8AC3E}">
        <p14:creationId xmlns:p14="http://schemas.microsoft.com/office/powerpoint/2010/main" val="3219923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p:cNvSpPr>
            <a:spLocks noGrp="1"/>
          </p:cNvSpPr>
          <p:nvPr>
            <p:ph type="ftr" sz="quarter" idx="10"/>
          </p:nvPr>
        </p:nvSpPr>
        <p:spPr/>
        <p:txBody>
          <a:bodyPr/>
          <a:lstStyle/>
          <a:p>
            <a:r>
              <a:rPr lang="en-US" dirty="0" err="1"/>
              <a:t>GitSecure</a:t>
            </a:r>
            <a:r>
              <a:rPr lang="en-US" dirty="0"/>
              <a:t> Smart Updates / Jan 21, 2021 / © 2021 IBM Corporation</a:t>
            </a:r>
          </a:p>
        </p:txBody>
      </p:sp>
      <p:sp>
        <p:nvSpPr>
          <p:cNvPr id="3" name="Slide Number Placeholder"/>
          <p:cNvSpPr>
            <a:spLocks noGrp="1"/>
          </p:cNvSpPr>
          <p:nvPr>
            <p:ph type="sldNum" sz="quarter" idx="11"/>
          </p:nvPr>
        </p:nvSpPr>
        <p:spPr/>
        <p:txBody>
          <a:bodyPr/>
          <a:lstStyle/>
          <a:p>
            <a:fld id="{59395FB3-9C97-154F-86B2-7E381B951268}" type="slidenum">
              <a:rPr lang="en-US" smtClean="0"/>
              <a:pPr/>
              <a:t>21</a:t>
            </a:fld>
            <a:endParaRPr lang="en-US" dirty="0"/>
          </a:p>
        </p:txBody>
      </p:sp>
      <p:sp>
        <p:nvSpPr>
          <p:cNvPr id="6" name="Title" hidden="1">
            <a:extLst>
              <a:ext uri="{FF2B5EF4-FFF2-40B4-BE49-F238E27FC236}">
                <a16:creationId xmlns:a16="http://schemas.microsoft.com/office/drawing/2014/main" id="{74D31D2A-E2F6-714A-8453-DF259CF5AD9E}"/>
              </a:ext>
            </a:extLst>
          </p:cNvPr>
          <p:cNvSpPr>
            <a:spLocks noGrp="1"/>
          </p:cNvSpPr>
          <p:nvPr>
            <p:ph type="title" idx="4294967295"/>
          </p:nvPr>
        </p:nvSpPr>
        <p:spPr>
          <a:xfrm>
            <a:off x="0" y="201613"/>
            <a:ext cx="4143375" cy="4294187"/>
          </a:xfrm>
        </p:spPr>
        <p:txBody>
          <a:bodyPr/>
          <a:lstStyle/>
          <a:p>
            <a:r>
              <a:rPr lang="en-US" dirty="0"/>
              <a:t>IBM sign-off</a:t>
            </a:r>
          </a:p>
        </p:txBody>
      </p:sp>
    </p:spTree>
    <p:extLst>
      <p:ext uri="{BB962C8B-B14F-4D97-AF65-F5344CB8AC3E}">
        <p14:creationId xmlns:p14="http://schemas.microsoft.com/office/powerpoint/2010/main" val="879083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About Us</a:t>
            </a:r>
          </a:p>
        </p:txBody>
      </p:sp>
      <p:sp>
        <p:nvSpPr>
          <p:cNvPr id="5" name="Text Placeholder 1"/>
          <p:cNvSpPr>
            <a:spLocks noGrp="1"/>
          </p:cNvSpPr>
          <p:nvPr>
            <p:ph type="body" sz="quarter" idx="12"/>
          </p:nvPr>
        </p:nvSpPr>
        <p:spPr>
          <a:xfrm>
            <a:off x="752239" y="2738437"/>
            <a:ext cx="1837944" cy="1328166"/>
          </a:xfrm>
        </p:spPr>
        <p:txBody>
          <a:bodyPr/>
          <a:lstStyle/>
          <a:p>
            <a:r>
              <a:rPr lang="en-US" dirty="0"/>
              <a:t>Nick Adamou</a:t>
            </a:r>
          </a:p>
          <a:p>
            <a:r>
              <a:rPr lang="en-US" sz="1000" dirty="0"/>
              <a:t>Software Engineer, Finance and Operations</a:t>
            </a:r>
          </a:p>
        </p:txBody>
      </p:sp>
      <p:sp>
        <p:nvSpPr>
          <p:cNvPr id="6" name="Text Placeholder 2"/>
          <p:cNvSpPr>
            <a:spLocks noGrp="1"/>
          </p:cNvSpPr>
          <p:nvPr>
            <p:ph type="body" sz="quarter" idx="13"/>
          </p:nvPr>
        </p:nvSpPr>
        <p:spPr/>
        <p:txBody>
          <a:bodyPr/>
          <a:lstStyle/>
          <a:p>
            <a:pPr lvl="0">
              <a:buClr>
                <a:srgbClr val="000000"/>
              </a:buClr>
            </a:pPr>
            <a:r>
              <a:rPr lang="en-US" dirty="0">
                <a:solidFill>
                  <a:srgbClr val="000000"/>
                </a:solidFill>
              </a:rPr>
              <a:t>Text goes here</a:t>
            </a:r>
          </a:p>
          <a:p>
            <a:pPr lvl="0">
              <a:buClr>
                <a:srgbClr val="000000"/>
              </a:buClr>
            </a:pPr>
            <a:r>
              <a:rPr lang="en-US" sz="1000" dirty="0">
                <a:solidFill>
                  <a:srgbClr val="000000"/>
                </a:solidFill>
              </a:rPr>
              <a:t>Lorem ipsum dolor sit amet donec quam felis ultricies nec pellentesque eu pretium quis sem. Nulla consequat massa quis enim. </a:t>
            </a:r>
          </a:p>
        </p:txBody>
      </p:sp>
      <p:sp>
        <p:nvSpPr>
          <p:cNvPr id="7" name="Text Placeholder 3"/>
          <p:cNvSpPr>
            <a:spLocks noGrp="1"/>
          </p:cNvSpPr>
          <p:nvPr>
            <p:ph type="body" sz="quarter" idx="14"/>
          </p:nvPr>
        </p:nvSpPr>
        <p:spPr/>
        <p:txBody>
          <a:bodyPr/>
          <a:lstStyle/>
          <a:p>
            <a:pPr lvl="0">
              <a:buClr>
                <a:srgbClr val="000000"/>
              </a:buClr>
            </a:pPr>
            <a:r>
              <a:rPr lang="en-US" dirty="0">
                <a:solidFill>
                  <a:srgbClr val="000000"/>
                </a:solidFill>
              </a:rPr>
              <a:t>Text goes here</a:t>
            </a:r>
          </a:p>
          <a:p>
            <a:pPr lvl="0">
              <a:buClr>
                <a:srgbClr val="000000"/>
              </a:buClr>
            </a:pPr>
            <a:r>
              <a:rPr lang="en-US" sz="1000" dirty="0">
                <a:solidFill>
                  <a:srgbClr val="000000"/>
                </a:solidFill>
              </a:rPr>
              <a:t>Lorem ipsum dolor sit amet donec quam felis ultricies nec pellentesque eu pretium quis sem. Nulla consequat massa quis enim. </a:t>
            </a:r>
          </a:p>
        </p:txBody>
      </p:sp>
      <p:sp>
        <p:nvSpPr>
          <p:cNvPr id="8" name="Text Placeholder 4"/>
          <p:cNvSpPr>
            <a:spLocks noGrp="1"/>
          </p:cNvSpPr>
          <p:nvPr>
            <p:ph type="body" sz="quarter" idx="15"/>
          </p:nvPr>
        </p:nvSpPr>
        <p:spPr/>
        <p:txBody>
          <a:bodyPr/>
          <a:lstStyle/>
          <a:p>
            <a:pPr lvl="0">
              <a:buClr>
                <a:srgbClr val="000000"/>
              </a:buClr>
            </a:pPr>
            <a:r>
              <a:rPr lang="en-US" dirty="0">
                <a:solidFill>
                  <a:srgbClr val="000000"/>
                </a:solidFill>
              </a:rPr>
              <a:t>Text goes here</a:t>
            </a:r>
          </a:p>
          <a:p>
            <a:pPr lvl="0">
              <a:buClr>
                <a:srgbClr val="000000"/>
              </a:buClr>
            </a:pPr>
            <a:r>
              <a:rPr lang="en-US" sz="1000" dirty="0">
                <a:solidFill>
                  <a:srgbClr val="000000"/>
                </a:solidFill>
              </a:rPr>
              <a:t>Lorem ipsum dolor sit amet donec quam felis ultricies nec pellentesque eu pretium quis sem. Nulla consequat massa quis enim. </a:t>
            </a:r>
          </a:p>
        </p:txBody>
      </p:sp>
      <p:sp>
        <p:nvSpPr>
          <p:cNvPr id="3" name="Footer Placeholder"/>
          <p:cNvSpPr>
            <a:spLocks noGrp="1"/>
          </p:cNvSpPr>
          <p:nvPr>
            <p:ph type="ftr" sz="quarter" idx="10"/>
          </p:nvPr>
        </p:nvSpPr>
        <p:spPr/>
        <p:txBody>
          <a:bodyPr/>
          <a:lstStyle/>
          <a:p>
            <a:r>
              <a:rPr lang="en-US" dirty="0" err="1"/>
              <a:t>GitSecure</a:t>
            </a:r>
            <a:r>
              <a:rPr lang="en-US" dirty="0"/>
              <a:t> Smart Updates / Jan 21,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3</a:t>
            </a:fld>
            <a:endParaRPr lang="en-US" dirty="0"/>
          </a:p>
        </p:txBody>
      </p:sp>
      <p:sp>
        <p:nvSpPr>
          <p:cNvPr id="9" name="Text Placeholder 1">
            <a:extLst>
              <a:ext uri="{FF2B5EF4-FFF2-40B4-BE49-F238E27FC236}">
                <a16:creationId xmlns:a16="http://schemas.microsoft.com/office/drawing/2014/main" id="{0FBF0A0A-2AC2-9B47-8471-1BC3C8E9991E}"/>
              </a:ext>
            </a:extLst>
          </p:cNvPr>
          <p:cNvSpPr txBox="1">
            <a:spLocks/>
          </p:cNvSpPr>
          <p:nvPr/>
        </p:nvSpPr>
        <p:spPr>
          <a:xfrm>
            <a:off x="3522669" y="1734876"/>
            <a:ext cx="1837944" cy="132816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kern="0" dirty="0"/>
              <a:t>Christopher Geier</a:t>
            </a:r>
          </a:p>
          <a:p>
            <a:pPr defTabSz="914400"/>
            <a:r>
              <a:rPr lang="en-US" sz="1000" kern="0" dirty="0"/>
              <a:t>Software Engineer, Finance and Operations</a:t>
            </a:r>
          </a:p>
        </p:txBody>
      </p:sp>
      <p:sp>
        <p:nvSpPr>
          <p:cNvPr id="12" name="Text Placeholder 1">
            <a:extLst>
              <a:ext uri="{FF2B5EF4-FFF2-40B4-BE49-F238E27FC236}">
                <a16:creationId xmlns:a16="http://schemas.microsoft.com/office/drawing/2014/main" id="{C3405609-AFF0-CA48-B823-6493440EC1D9}"/>
              </a:ext>
            </a:extLst>
          </p:cNvPr>
          <p:cNvSpPr txBox="1">
            <a:spLocks/>
          </p:cNvSpPr>
          <p:nvPr/>
        </p:nvSpPr>
        <p:spPr>
          <a:xfrm>
            <a:off x="6727641" y="1734876"/>
            <a:ext cx="1837944" cy="132816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kern="0" dirty="0"/>
              <a:t>Kevan </a:t>
            </a:r>
            <a:r>
              <a:rPr lang="en-US" kern="0" dirty="0" err="1"/>
              <a:t>Lucchini</a:t>
            </a:r>
            <a:endParaRPr lang="en-US" kern="0" dirty="0"/>
          </a:p>
          <a:p>
            <a:pPr defTabSz="914400"/>
            <a:r>
              <a:rPr lang="en-US" sz="1000" kern="0" dirty="0"/>
              <a:t>Cloud Infrastructure Center - Developer : CI/CD Pipeline</a:t>
            </a:r>
          </a:p>
        </p:txBody>
      </p:sp>
      <p:sp>
        <p:nvSpPr>
          <p:cNvPr id="13" name="Text Placeholder 1">
            <a:extLst>
              <a:ext uri="{FF2B5EF4-FFF2-40B4-BE49-F238E27FC236}">
                <a16:creationId xmlns:a16="http://schemas.microsoft.com/office/drawing/2014/main" id="{32FBE990-9B8B-5E42-BB51-1891B76753CE}"/>
              </a:ext>
            </a:extLst>
          </p:cNvPr>
          <p:cNvSpPr txBox="1">
            <a:spLocks/>
          </p:cNvSpPr>
          <p:nvPr/>
        </p:nvSpPr>
        <p:spPr>
          <a:xfrm>
            <a:off x="3522669" y="4000309"/>
            <a:ext cx="1837944" cy="132816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kern="0" dirty="0"/>
              <a:t>Napoleon Santana	</a:t>
            </a:r>
          </a:p>
          <a:p>
            <a:pPr defTabSz="914400"/>
            <a:r>
              <a:rPr lang="en-US" sz="1000" kern="0" dirty="0"/>
              <a:t>Software Developer, IBM Cloud and Cognitive Software</a:t>
            </a:r>
          </a:p>
        </p:txBody>
      </p:sp>
      <p:sp>
        <p:nvSpPr>
          <p:cNvPr id="14" name="Text Placeholder 1">
            <a:extLst>
              <a:ext uri="{FF2B5EF4-FFF2-40B4-BE49-F238E27FC236}">
                <a16:creationId xmlns:a16="http://schemas.microsoft.com/office/drawing/2014/main" id="{19D172E5-91BC-7442-9C96-633BADADCBD0}"/>
              </a:ext>
            </a:extLst>
          </p:cNvPr>
          <p:cNvSpPr txBox="1">
            <a:spLocks/>
          </p:cNvSpPr>
          <p:nvPr/>
        </p:nvSpPr>
        <p:spPr>
          <a:xfrm>
            <a:off x="6727641" y="4000309"/>
            <a:ext cx="1837944" cy="132816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defTabSz="914400"/>
            <a:r>
              <a:rPr lang="en-US" kern="0" dirty="0"/>
              <a:t>Jack Truskowski</a:t>
            </a:r>
          </a:p>
          <a:p>
            <a:pPr defTabSz="914400"/>
            <a:r>
              <a:rPr lang="en-US" sz="1000" kern="0" dirty="0"/>
              <a:t>Software Developer, Speech Services </a:t>
            </a:r>
          </a:p>
        </p:txBody>
      </p:sp>
      <p:pic>
        <p:nvPicPr>
          <p:cNvPr id="1026" name="Picture 2" descr="Profile photo for Christopher Geier">
            <a:extLst>
              <a:ext uri="{FF2B5EF4-FFF2-40B4-BE49-F238E27FC236}">
                <a16:creationId xmlns:a16="http://schemas.microsoft.com/office/drawing/2014/main" id="{3E378393-D4F4-2C4E-BFDA-569E5777A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2669" y="473004"/>
            <a:ext cx="1143000" cy="1143000"/>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Kevan Lucchini">
            <a:extLst>
              <a:ext uri="{FF2B5EF4-FFF2-40B4-BE49-F238E27FC236}">
                <a16:creationId xmlns:a16="http://schemas.microsoft.com/office/drawing/2014/main" id="{33FE9508-BF5F-014A-805E-B8C5ABB38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641" y="473004"/>
            <a:ext cx="1143000" cy="1143000"/>
          </a:xfrm>
          <a:prstGeom prst="ellipse">
            <a:avLst/>
          </a:prstGeom>
          <a:noFill/>
          <a:extLst>
            <a:ext uri="{909E8E84-426E-40DD-AFC4-6F175D3DCCD1}">
              <a14:hiddenFill xmlns:a14="http://schemas.microsoft.com/office/drawing/2010/main">
                <a:solidFill>
                  <a:srgbClr val="FFFFFF"/>
                </a:solidFill>
              </a14:hiddenFill>
            </a:ext>
          </a:extLst>
        </p:spPr>
      </p:pic>
      <p:pic>
        <p:nvPicPr>
          <p:cNvPr id="1030" name="Picture 6" descr="Profile photo for Nick Adamou">
            <a:extLst>
              <a:ext uri="{FF2B5EF4-FFF2-40B4-BE49-F238E27FC236}">
                <a16:creationId xmlns:a16="http://schemas.microsoft.com/office/drawing/2014/main" id="{95C92343-7456-E746-A6A9-920C73BD7F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239" y="1476565"/>
            <a:ext cx="1143000" cy="1143000"/>
          </a:xfrm>
          <a:prstGeom prst="ellipse">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67794EE-0C99-4943-9F2E-281522DB84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2669" y="2738437"/>
            <a:ext cx="1143000" cy="1143000"/>
          </a:xfrm>
          <a:prstGeom prst="ellipse">
            <a:avLst/>
          </a:prstGeom>
          <a:noFill/>
          <a:extLst>
            <a:ext uri="{909E8E84-426E-40DD-AFC4-6F175D3DCCD1}">
              <a14:hiddenFill xmlns:a14="http://schemas.microsoft.com/office/drawing/2010/main">
                <a:solidFill>
                  <a:srgbClr val="FFFFFF"/>
                </a:solidFill>
              </a14:hiddenFill>
            </a:ext>
          </a:extLst>
        </p:spPr>
      </p:pic>
      <p:pic>
        <p:nvPicPr>
          <p:cNvPr id="1034" name="Picture 10" descr="Profile photo for Jack Truskowski">
            <a:extLst>
              <a:ext uri="{FF2B5EF4-FFF2-40B4-BE49-F238E27FC236}">
                <a16:creationId xmlns:a16="http://schemas.microsoft.com/office/drawing/2014/main" id="{C59F6716-103E-4944-BA1D-67573F4238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0612" y="2738437"/>
            <a:ext cx="1143000" cy="11430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7366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1D581-9E84-9F49-9E71-116087010122}"/>
              </a:ext>
            </a:extLst>
          </p:cNvPr>
          <p:cNvSpPr>
            <a:spLocks noGrp="1"/>
          </p:cNvSpPr>
          <p:nvPr>
            <p:ph type="title"/>
          </p:nvPr>
        </p:nvSpPr>
        <p:spPr/>
        <p:txBody>
          <a:bodyPr/>
          <a:lstStyle/>
          <a:p>
            <a:r>
              <a:rPr lang="en-US" dirty="0"/>
              <a:t>Motivation</a:t>
            </a:r>
          </a:p>
        </p:txBody>
      </p:sp>
      <p:sp>
        <p:nvSpPr>
          <p:cNvPr id="7" name="Footer Placeholder 6">
            <a:extLst>
              <a:ext uri="{FF2B5EF4-FFF2-40B4-BE49-F238E27FC236}">
                <a16:creationId xmlns:a16="http://schemas.microsoft.com/office/drawing/2014/main" id="{4F7F0CCF-2DAF-544D-9F85-9ED31635EC68}"/>
              </a:ext>
            </a:extLst>
          </p:cNvPr>
          <p:cNvSpPr>
            <a:spLocks noGrp="1"/>
          </p:cNvSpPr>
          <p:nvPr>
            <p:ph type="ftr" sz="quarter" idx="10"/>
          </p:nvPr>
        </p:nvSpPr>
        <p:spPr/>
        <p:txBody>
          <a:bodyPr/>
          <a:lstStyle/>
          <a:p>
            <a:r>
              <a:rPr lang="en-US" dirty="0" err="1"/>
              <a:t>GitSecure</a:t>
            </a:r>
            <a:r>
              <a:rPr lang="en-US" dirty="0"/>
              <a:t> Smart Updates / Jan 21, 2021 / © 2021 IBM Corporation</a:t>
            </a:r>
          </a:p>
        </p:txBody>
      </p:sp>
      <p:sp>
        <p:nvSpPr>
          <p:cNvPr id="8" name="Slide Number Placeholder 7">
            <a:extLst>
              <a:ext uri="{FF2B5EF4-FFF2-40B4-BE49-F238E27FC236}">
                <a16:creationId xmlns:a16="http://schemas.microsoft.com/office/drawing/2014/main" id="{DF29C371-7B0C-824B-BA9A-C9A7EBD82FA9}"/>
              </a:ext>
            </a:extLst>
          </p:cNvPr>
          <p:cNvSpPr>
            <a:spLocks noGrp="1"/>
          </p:cNvSpPr>
          <p:nvPr>
            <p:ph type="sldNum" sz="quarter" idx="11"/>
          </p:nvPr>
        </p:nvSpPr>
        <p:spPr/>
        <p:txBody>
          <a:bodyPr/>
          <a:lstStyle/>
          <a:p>
            <a:fld id="{59395FB3-9C97-154F-86B2-7E381B951268}" type="slidenum">
              <a:rPr lang="en-US" smtClean="0"/>
              <a:pPr/>
              <a:t>4</a:t>
            </a:fld>
            <a:endParaRPr lang="en-US" dirty="0"/>
          </a:p>
        </p:txBody>
      </p:sp>
      <p:pic>
        <p:nvPicPr>
          <p:cNvPr id="4" name="Picture 3" descr="A picture containing text&#10;&#10;Description automatically generated">
            <a:extLst>
              <a:ext uri="{FF2B5EF4-FFF2-40B4-BE49-F238E27FC236}">
                <a16:creationId xmlns:a16="http://schemas.microsoft.com/office/drawing/2014/main" id="{07BD4B0B-8AC7-B149-B458-6061E8A61B26}"/>
              </a:ext>
            </a:extLst>
          </p:cNvPr>
          <p:cNvPicPr>
            <a:picLocks noChangeAspect="1"/>
          </p:cNvPicPr>
          <p:nvPr/>
        </p:nvPicPr>
        <p:blipFill>
          <a:blip r:embed="rId2"/>
          <a:stretch>
            <a:fillRect/>
          </a:stretch>
        </p:blipFill>
        <p:spPr>
          <a:xfrm>
            <a:off x="5582999" y="418277"/>
            <a:ext cx="2670741" cy="1175126"/>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4FEC2CD2-49B0-FF4A-958B-179654411D48}"/>
              </a:ext>
            </a:extLst>
          </p:cNvPr>
          <p:cNvPicPr>
            <a:picLocks noChangeAspect="1"/>
          </p:cNvPicPr>
          <p:nvPr/>
        </p:nvPicPr>
        <p:blipFill>
          <a:blip r:embed="rId3"/>
          <a:stretch>
            <a:fillRect/>
          </a:stretch>
        </p:blipFill>
        <p:spPr>
          <a:xfrm>
            <a:off x="5582999" y="1854904"/>
            <a:ext cx="2670741" cy="117512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6AF06FD6-1DD1-5043-9B59-5C974A0D8BE1}"/>
              </a:ext>
            </a:extLst>
          </p:cNvPr>
          <p:cNvPicPr>
            <a:picLocks noChangeAspect="1"/>
          </p:cNvPicPr>
          <p:nvPr/>
        </p:nvPicPr>
        <p:blipFill>
          <a:blip r:embed="rId4"/>
          <a:stretch>
            <a:fillRect/>
          </a:stretch>
        </p:blipFill>
        <p:spPr>
          <a:xfrm>
            <a:off x="5582999" y="3338393"/>
            <a:ext cx="2670741" cy="1175126"/>
          </a:xfrm>
          <a:prstGeom prst="rect">
            <a:avLst/>
          </a:prstGeom>
        </p:spPr>
      </p:pic>
      <p:sp>
        <p:nvSpPr>
          <p:cNvPr id="11" name="Text Placeholder 7">
            <a:extLst>
              <a:ext uri="{FF2B5EF4-FFF2-40B4-BE49-F238E27FC236}">
                <a16:creationId xmlns:a16="http://schemas.microsoft.com/office/drawing/2014/main" id="{68F9C82B-E4A5-4A4F-A3A9-20D1352B4216}"/>
              </a:ext>
            </a:extLst>
          </p:cNvPr>
          <p:cNvSpPr txBox="1">
            <a:spLocks/>
          </p:cNvSpPr>
          <p:nvPr/>
        </p:nvSpPr>
        <p:spPr>
          <a:xfrm>
            <a:off x="395241" y="878974"/>
            <a:ext cx="4176759" cy="2459419"/>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285750" indent="-285750" defTabSz="914400">
              <a:spcBef>
                <a:spcPts val="1600"/>
              </a:spcBef>
              <a:buFont typeface="Wingdings" pitchFamily="2" charset="2"/>
              <a:buChar char="Ø"/>
            </a:pPr>
            <a:r>
              <a:rPr lang="en-US" kern="0" dirty="0"/>
              <a:t>Nothing is </a:t>
            </a:r>
            <a:r>
              <a:rPr lang="en-US" u="sng" kern="0" dirty="0"/>
              <a:t>worst</a:t>
            </a:r>
            <a:r>
              <a:rPr lang="en-US" kern="0" dirty="0"/>
              <a:t> than finding a </a:t>
            </a:r>
            <a:r>
              <a:rPr lang="en-US" b="1" kern="0" dirty="0"/>
              <a:t>security threat</a:t>
            </a:r>
            <a:r>
              <a:rPr lang="en-US" kern="0" dirty="0"/>
              <a:t> due to </a:t>
            </a:r>
            <a:r>
              <a:rPr lang="en-US" b="1" kern="0" dirty="0"/>
              <a:t>an out-of-date dependency</a:t>
            </a:r>
            <a:endParaRPr lang="en-US" kern="0" dirty="0"/>
          </a:p>
          <a:p>
            <a:pPr marL="457202" lvl="1" indent="-285750" defTabSz="914400">
              <a:spcBef>
                <a:spcPts val="1600"/>
              </a:spcBef>
              <a:buFont typeface="Wingdings" pitchFamily="2" charset="2"/>
              <a:buChar char="Ø"/>
            </a:pPr>
            <a:r>
              <a:rPr lang="en-US" kern="0" dirty="0"/>
              <a:t>Leads to: </a:t>
            </a:r>
          </a:p>
          <a:p>
            <a:pPr marL="628655" lvl="2" indent="-285750" defTabSz="914400">
              <a:spcBef>
                <a:spcPts val="1600"/>
              </a:spcBef>
              <a:buFont typeface="Wingdings" pitchFamily="2" charset="2"/>
              <a:buChar char="v"/>
            </a:pPr>
            <a:r>
              <a:rPr lang="en-US" kern="0" dirty="0"/>
              <a:t>Code-breaking changes due to updating the dependency</a:t>
            </a:r>
          </a:p>
          <a:p>
            <a:pPr marL="628655" lvl="2" indent="-285750" defTabSz="914400">
              <a:spcBef>
                <a:spcPts val="1600"/>
              </a:spcBef>
              <a:buFont typeface="Wingdings" pitchFamily="2" charset="2"/>
              <a:buChar char="v"/>
            </a:pPr>
            <a:r>
              <a:rPr lang="en-US" kern="0" dirty="0"/>
              <a:t>More testing</a:t>
            </a:r>
          </a:p>
          <a:p>
            <a:pPr marL="285750" indent="-285750" defTabSz="914400">
              <a:spcBef>
                <a:spcPts val="1600"/>
              </a:spcBef>
              <a:buFont typeface="Wingdings" pitchFamily="2" charset="2"/>
              <a:buChar char="Ø"/>
            </a:pPr>
            <a:r>
              <a:rPr lang="en-US" b="1" kern="0" dirty="0" err="1"/>
              <a:t>GitSecure</a:t>
            </a:r>
            <a:r>
              <a:rPr lang="en-US" kern="0" dirty="0"/>
              <a:t> </a:t>
            </a:r>
            <a:r>
              <a:rPr lang="en-US" i="1" kern="0" dirty="0"/>
              <a:t>alleviates</a:t>
            </a:r>
            <a:r>
              <a:rPr lang="en-US" kern="0" dirty="0"/>
              <a:t> this </a:t>
            </a:r>
            <a:r>
              <a:rPr lang="en-US" b="1" u="sng" kern="0" dirty="0"/>
              <a:t>pain</a:t>
            </a:r>
            <a:r>
              <a:rPr lang="en-US" b="1" kern="0" dirty="0"/>
              <a:t> </a:t>
            </a:r>
            <a:r>
              <a:rPr lang="en-US" kern="0" dirty="0"/>
              <a:t>by updating dependencies automatically</a:t>
            </a:r>
          </a:p>
          <a:p>
            <a:pPr marL="457202" lvl="1" indent="-285750" defTabSz="914400">
              <a:spcBef>
                <a:spcPts val="1600"/>
              </a:spcBef>
              <a:buFont typeface="Wingdings" pitchFamily="2" charset="2"/>
              <a:buChar char="Ø"/>
            </a:pPr>
            <a:r>
              <a:rPr lang="en-US" kern="0" dirty="0"/>
              <a:t>Leads to:</a:t>
            </a:r>
          </a:p>
          <a:p>
            <a:pPr marL="628655" lvl="2" indent="-285750" defTabSz="914400">
              <a:spcBef>
                <a:spcPts val="1600"/>
              </a:spcBef>
              <a:buFont typeface="Wingdings" pitchFamily="2" charset="2"/>
              <a:buChar char="v"/>
            </a:pPr>
            <a:r>
              <a:rPr lang="en-US" kern="0" dirty="0"/>
              <a:t>More time building and less time fixing</a:t>
            </a:r>
          </a:p>
          <a:p>
            <a:pPr marL="457202" lvl="1" indent="-285750" defTabSz="914400">
              <a:spcBef>
                <a:spcPts val="1600"/>
              </a:spcBef>
              <a:buFont typeface="Wingdings" pitchFamily="2" charset="2"/>
              <a:buChar char="Ø"/>
            </a:pPr>
            <a:endParaRPr lang="en-US" kern="0" dirty="0"/>
          </a:p>
          <a:p>
            <a:pPr defTabSz="914400">
              <a:spcBef>
                <a:spcPts val="1600"/>
              </a:spcBef>
            </a:pPr>
            <a:endParaRPr lang="en-US" kern="0" dirty="0"/>
          </a:p>
          <a:p>
            <a:pPr marL="285750" indent="-285750" defTabSz="914400">
              <a:spcBef>
                <a:spcPts val="1600"/>
              </a:spcBef>
              <a:buFont typeface="Wingdings" pitchFamily="2" charset="2"/>
              <a:buChar char="Ø"/>
            </a:pPr>
            <a:endParaRPr lang="en-US" kern="0" dirty="0"/>
          </a:p>
          <a:p>
            <a:pPr defTabSz="914400">
              <a:spcBef>
                <a:spcPts val="1600"/>
              </a:spcBef>
            </a:pPr>
            <a:endParaRPr lang="en-US" kern="0" dirty="0"/>
          </a:p>
        </p:txBody>
      </p:sp>
    </p:spTree>
    <p:extLst>
      <p:ext uri="{BB962C8B-B14F-4D97-AF65-F5344CB8AC3E}">
        <p14:creationId xmlns:p14="http://schemas.microsoft.com/office/powerpoint/2010/main" val="1381914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sz="3600" b="0" dirty="0"/>
              <a:t>How might we ​</a:t>
            </a:r>
            <a:br>
              <a:rPr lang="en-US" sz="3600" b="0" dirty="0"/>
            </a:br>
            <a:r>
              <a:rPr lang="en-US" sz="3600" dirty="0"/>
              <a:t>automate secure</a:t>
            </a:r>
            <a:r>
              <a:rPr lang="en-US" sz="3600" b="0" dirty="0"/>
              <a:t> </a:t>
            </a:r>
            <a:r>
              <a:rPr lang="en-US" sz="3600" dirty="0"/>
              <a:t>dependency management</a:t>
            </a:r>
            <a:r>
              <a:rPr lang="en-US" sz="3600" b="0" dirty="0"/>
              <a:t>​</a:t>
            </a:r>
            <a:br>
              <a:rPr lang="en-US" sz="3600" b="0" dirty="0"/>
            </a:br>
            <a:r>
              <a:rPr lang="en-US" sz="3600" b="0" dirty="0"/>
              <a:t>that will provide the development team with the ​</a:t>
            </a:r>
            <a:br>
              <a:rPr lang="en-US" sz="3600" b="0" dirty="0"/>
            </a:br>
            <a:r>
              <a:rPr lang="en-US" sz="3600" dirty="0"/>
              <a:t>notifications</a:t>
            </a:r>
            <a:r>
              <a:rPr lang="en-US" sz="3600" b="0" dirty="0"/>
              <a:t> </a:t>
            </a:r>
            <a:r>
              <a:rPr lang="en-US" sz="3600" dirty="0"/>
              <a:t>and</a:t>
            </a:r>
            <a:r>
              <a:rPr lang="en-US" sz="3600" b="0" dirty="0"/>
              <a:t> </a:t>
            </a:r>
            <a:r>
              <a:rPr lang="en-US" sz="3600" dirty="0"/>
              <a:t>insights</a:t>
            </a:r>
            <a:r>
              <a:rPr lang="en-US" sz="3600" b="0" dirty="0"/>
              <a:t>​</a:t>
            </a:r>
            <a:br>
              <a:rPr lang="en-US" sz="3600" b="0" dirty="0"/>
            </a:br>
            <a:r>
              <a:rPr lang="en-US" sz="3600" b="0" dirty="0"/>
              <a:t>needed to address insecure dependencies on IBM Cloud?​</a:t>
            </a:r>
          </a:p>
        </p:txBody>
      </p:sp>
      <p:sp>
        <p:nvSpPr>
          <p:cNvPr id="3" name="Footer Placeholder"/>
          <p:cNvSpPr>
            <a:spLocks noGrp="1"/>
          </p:cNvSpPr>
          <p:nvPr>
            <p:ph type="ftr" sz="quarter" idx="10"/>
          </p:nvPr>
        </p:nvSpPr>
        <p:spPr/>
        <p:txBody>
          <a:bodyPr/>
          <a:lstStyle/>
          <a:p>
            <a:r>
              <a:rPr lang="en-US" dirty="0" err="1"/>
              <a:t>GitSecure</a:t>
            </a:r>
            <a:r>
              <a:rPr lang="en-US" dirty="0"/>
              <a:t> Smart Updates / Jan 21,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5</a:t>
            </a:fld>
            <a:endParaRPr lang="en-US" dirty="0"/>
          </a:p>
        </p:txBody>
      </p:sp>
    </p:spTree>
    <p:extLst>
      <p:ext uri="{BB962C8B-B14F-4D97-AF65-F5344CB8AC3E}">
        <p14:creationId xmlns:p14="http://schemas.microsoft.com/office/powerpoint/2010/main" val="4190272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5149964" cy="4294632"/>
          </a:xfrm>
        </p:spPr>
        <p:txBody>
          <a:bodyPr/>
          <a:lstStyle/>
          <a:p>
            <a:r>
              <a:rPr lang="en-US" sz="2800" dirty="0"/>
              <a:t>User Research with </a:t>
            </a:r>
            <a:r>
              <a:rPr lang="en-US" sz="2800" dirty="0">
                <a:solidFill>
                  <a:srgbClr val="4589FF"/>
                </a:solidFill>
              </a:rPr>
              <a:t>personas </a:t>
            </a:r>
            <a:r>
              <a:rPr lang="en-US" sz="2800" dirty="0"/>
              <a:t>and</a:t>
            </a:r>
            <a:r>
              <a:rPr lang="en-US" sz="2800" dirty="0">
                <a:solidFill>
                  <a:srgbClr val="4589FF"/>
                </a:solidFill>
              </a:rPr>
              <a:t> user interviews</a:t>
            </a:r>
          </a:p>
        </p:txBody>
      </p:sp>
      <p:sp>
        <p:nvSpPr>
          <p:cNvPr id="3" name="Footer Placeholder"/>
          <p:cNvSpPr>
            <a:spLocks noGrp="1"/>
          </p:cNvSpPr>
          <p:nvPr>
            <p:ph type="ftr" sz="quarter" idx="10"/>
          </p:nvPr>
        </p:nvSpPr>
        <p:spPr/>
        <p:txBody>
          <a:bodyPr/>
          <a:lstStyle/>
          <a:p>
            <a:r>
              <a:rPr lang="en-US" dirty="0" err="1"/>
              <a:t>GitSecure</a:t>
            </a:r>
            <a:r>
              <a:rPr lang="en-US" dirty="0"/>
              <a:t> Smart Updates / Jan 21,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6</a:t>
            </a:fld>
            <a:endParaRPr lang="en-US" dirty="0"/>
          </a:p>
        </p:txBody>
      </p:sp>
      <p:pic>
        <p:nvPicPr>
          <p:cNvPr id="10" name="Graphic 9" descr="Research with solid fill">
            <a:extLst>
              <a:ext uri="{FF2B5EF4-FFF2-40B4-BE49-F238E27FC236}">
                <a16:creationId xmlns:a16="http://schemas.microsoft.com/office/drawing/2014/main" id="{1128977D-A118-F84C-A460-A01FB87BDF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38144" y="1657350"/>
            <a:ext cx="1828800" cy="1828800"/>
          </a:xfrm>
          <a:prstGeom prst="rect">
            <a:avLst/>
          </a:prstGeom>
        </p:spPr>
      </p:pic>
    </p:spTree>
    <p:extLst>
      <p:ext uri="{BB962C8B-B14F-4D97-AF65-F5344CB8AC3E}">
        <p14:creationId xmlns:p14="http://schemas.microsoft.com/office/powerpoint/2010/main" val="2346742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210311" y="201167"/>
            <a:ext cx="8705021" cy="1236647"/>
          </a:xfrm>
        </p:spPr>
        <p:txBody>
          <a:bodyPr/>
          <a:lstStyle/>
          <a:p>
            <a:r>
              <a:rPr lang="en-US" sz="4400" dirty="0"/>
              <a:t>Key Takeaways from User Interviews</a:t>
            </a:r>
          </a:p>
        </p:txBody>
      </p:sp>
      <p:sp>
        <p:nvSpPr>
          <p:cNvPr id="3" name="Footer Placeholder"/>
          <p:cNvSpPr>
            <a:spLocks noGrp="1"/>
          </p:cNvSpPr>
          <p:nvPr>
            <p:ph type="ftr" sz="quarter" idx="10"/>
          </p:nvPr>
        </p:nvSpPr>
        <p:spPr/>
        <p:txBody>
          <a:bodyPr/>
          <a:lstStyle/>
          <a:p>
            <a:r>
              <a:rPr lang="en-US" dirty="0" err="1"/>
              <a:t>GitSecure</a:t>
            </a:r>
            <a:r>
              <a:rPr lang="en-US" dirty="0"/>
              <a:t> Smart Updates / Jan 21, 2021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7</a:t>
            </a:fld>
            <a:endParaRPr lang="en-US" dirty="0"/>
          </a:p>
        </p:txBody>
      </p:sp>
      <p:sp>
        <p:nvSpPr>
          <p:cNvPr id="8" name="Text Placeholder 7">
            <a:extLst>
              <a:ext uri="{FF2B5EF4-FFF2-40B4-BE49-F238E27FC236}">
                <a16:creationId xmlns:a16="http://schemas.microsoft.com/office/drawing/2014/main" id="{7D91184A-11BE-A140-8381-1E89EAF3ECCF}"/>
              </a:ext>
            </a:extLst>
          </p:cNvPr>
          <p:cNvSpPr>
            <a:spLocks noGrp="1"/>
          </p:cNvSpPr>
          <p:nvPr>
            <p:ph type="body" sz="quarter" idx="14"/>
          </p:nvPr>
        </p:nvSpPr>
        <p:spPr>
          <a:xfrm>
            <a:off x="379240" y="1883147"/>
            <a:ext cx="3772373" cy="2459419"/>
          </a:xfrm>
        </p:spPr>
        <p:txBody>
          <a:bodyPr/>
          <a:lstStyle/>
          <a:p>
            <a:pPr marL="285750" indent="-285750">
              <a:spcBef>
                <a:spcPts val="1600"/>
              </a:spcBef>
              <a:buFont typeface="Wingdings" pitchFamily="2" charset="2"/>
              <a:buChar char="Ø"/>
            </a:pPr>
            <a:r>
              <a:rPr lang="en-US" dirty="0"/>
              <a:t>Latest secure version of packages is often not obvious</a:t>
            </a:r>
          </a:p>
          <a:p>
            <a:pPr marL="285750" indent="-285750">
              <a:spcBef>
                <a:spcPts val="1600"/>
              </a:spcBef>
              <a:buFont typeface="Wingdings" pitchFamily="2" charset="2"/>
              <a:buChar char="Ø"/>
            </a:pPr>
            <a:r>
              <a:rPr lang="en-US" dirty="0"/>
              <a:t>Fail fast over fail later (catch vulnerabilities early)</a:t>
            </a:r>
          </a:p>
          <a:p>
            <a:pPr marL="285750" indent="-285750">
              <a:spcBef>
                <a:spcPts val="1600"/>
              </a:spcBef>
              <a:buFont typeface="Wingdings" pitchFamily="2" charset="2"/>
              <a:buChar char="Ø"/>
            </a:pPr>
            <a:r>
              <a:rPr lang="en-US" dirty="0"/>
              <a:t>Developers prioritize features over security</a:t>
            </a:r>
          </a:p>
          <a:p>
            <a:pPr marL="285750" indent="-285750">
              <a:spcBef>
                <a:spcPts val="1600"/>
              </a:spcBef>
              <a:buFont typeface="Wingdings" pitchFamily="2" charset="2"/>
              <a:buChar char="Ø"/>
            </a:pPr>
            <a:r>
              <a:rPr lang="en-US" dirty="0"/>
              <a:t>Slack integration / notifications improve QOL for developers</a:t>
            </a:r>
          </a:p>
        </p:txBody>
      </p:sp>
      <p:pic>
        <p:nvPicPr>
          <p:cNvPr id="7" name="Picture 2">
            <a:extLst>
              <a:ext uri="{FF2B5EF4-FFF2-40B4-BE49-F238E27FC236}">
                <a16:creationId xmlns:a16="http://schemas.microsoft.com/office/drawing/2014/main" id="{26E06364-A4CC-0442-B492-11FF6959AC72}"/>
              </a:ext>
            </a:extLst>
          </p:cNvPr>
          <p:cNvPicPr>
            <a:picLocks noChangeAspect="1" noChangeArrowheads="1"/>
          </p:cNvPicPr>
          <p:nvPr/>
        </p:nvPicPr>
        <p:blipFill>
          <a:blip r:embed="rId2"/>
          <a:srcRect t="4950" b="4950"/>
          <a:stretch/>
        </p:blipFill>
        <p:spPr bwMode="auto">
          <a:xfrm>
            <a:off x="5129784" y="1327404"/>
            <a:ext cx="1371600" cy="1371600"/>
          </a:xfrm>
          <a:prstGeom prst="ellipse">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5B0F6A5-DBAC-BD47-AB2F-913F3A692893}"/>
              </a:ext>
            </a:extLst>
          </p:cNvPr>
          <p:cNvPicPr>
            <a:picLocks noChangeAspect="1" noChangeArrowheads="1"/>
          </p:cNvPicPr>
          <p:nvPr/>
        </p:nvPicPr>
        <p:blipFill>
          <a:blip r:embed="rId3"/>
          <a:srcRect/>
          <a:stretch/>
        </p:blipFill>
        <p:spPr bwMode="auto">
          <a:xfrm>
            <a:off x="7316390" y="1327404"/>
            <a:ext cx="1371599" cy="1371600"/>
          </a:xfrm>
          <a:prstGeom prst="ellipse">
            <a:avLst/>
          </a:prstGeom>
          <a:noFill/>
          <a:extLst>
            <a:ext uri="{909E8E84-426E-40DD-AFC4-6F175D3DCCD1}">
              <a14:hiddenFill xmlns:a14="http://schemas.microsoft.com/office/drawing/2010/main">
                <a:solidFill>
                  <a:srgbClr val="FFFFFF"/>
                </a:solidFill>
              </a14:hiddenFill>
            </a:ext>
          </a:extLst>
        </p:spPr>
      </p:pic>
      <p:sp>
        <p:nvSpPr>
          <p:cNvPr id="10" name="Text Placeholder 1">
            <a:extLst>
              <a:ext uri="{FF2B5EF4-FFF2-40B4-BE49-F238E27FC236}">
                <a16:creationId xmlns:a16="http://schemas.microsoft.com/office/drawing/2014/main" id="{18210DDD-E872-D94D-B44A-4DE71609E6F1}"/>
              </a:ext>
            </a:extLst>
          </p:cNvPr>
          <p:cNvSpPr txBox="1">
            <a:spLocks/>
          </p:cNvSpPr>
          <p:nvPr/>
        </p:nvSpPr>
        <p:spPr>
          <a:xfrm>
            <a:off x="4724595" y="2781299"/>
            <a:ext cx="2094423" cy="932008"/>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algn="ctr" defTabSz="914400"/>
            <a:endParaRPr lang="en-US" sz="1600" kern="0" dirty="0"/>
          </a:p>
          <a:p>
            <a:pPr algn="ctr" defTabSz="914400"/>
            <a:r>
              <a:rPr lang="en-US" sz="1600" kern="0" dirty="0"/>
              <a:t>Senior DevOps Engineer</a:t>
            </a:r>
          </a:p>
        </p:txBody>
      </p:sp>
      <p:sp>
        <p:nvSpPr>
          <p:cNvPr id="11" name="Text Placeholder 1">
            <a:extLst>
              <a:ext uri="{FF2B5EF4-FFF2-40B4-BE49-F238E27FC236}">
                <a16:creationId xmlns:a16="http://schemas.microsoft.com/office/drawing/2014/main" id="{8A3B03C3-969F-F545-82EF-C89AAE73029B}"/>
              </a:ext>
            </a:extLst>
          </p:cNvPr>
          <p:cNvSpPr txBox="1">
            <a:spLocks/>
          </p:cNvSpPr>
          <p:nvPr/>
        </p:nvSpPr>
        <p:spPr>
          <a:xfrm>
            <a:off x="6971611" y="2781299"/>
            <a:ext cx="1942022" cy="1061127"/>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algn="ctr" defTabSz="914400"/>
            <a:endParaRPr lang="en-US" sz="1600" kern="0" dirty="0"/>
          </a:p>
          <a:p>
            <a:pPr algn="ctr" defTabSz="914400"/>
            <a:r>
              <a:rPr lang="en-US" sz="1600" kern="0" dirty="0"/>
              <a:t>Distinguished Engineer</a:t>
            </a:r>
          </a:p>
        </p:txBody>
      </p:sp>
    </p:spTree>
    <p:extLst>
      <p:ext uri="{BB962C8B-B14F-4D97-AF65-F5344CB8AC3E}">
        <p14:creationId xmlns:p14="http://schemas.microsoft.com/office/powerpoint/2010/main" val="1615521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sz="2000" dirty="0"/>
              <a:t>Chris the </a:t>
            </a:r>
            <a:r>
              <a:rPr lang="en-US" sz="2000" dirty="0">
                <a:solidFill>
                  <a:srgbClr val="4589FF"/>
                </a:solidFill>
              </a:rPr>
              <a:t>Software Developer</a:t>
            </a:r>
          </a:p>
        </p:txBody>
      </p:sp>
      <p:sp>
        <p:nvSpPr>
          <p:cNvPr id="6" name="Text Placeholder"/>
          <p:cNvSpPr>
            <a:spLocks noGrp="1"/>
          </p:cNvSpPr>
          <p:nvPr>
            <p:ph type="body" sz="quarter" idx="12"/>
          </p:nvPr>
        </p:nvSpPr>
        <p:spPr>
          <a:xfrm>
            <a:off x="213854" y="621792"/>
            <a:ext cx="4206240" cy="3361944"/>
          </a:xfrm>
        </p:spPr>
        <p:txBody>
          <a:bodyPr/>
          <a:lstStyle/>
          <a:p>
            <a:r>
              <a:rPr lang="en-US" sz="1600" b="0" dirty="0"/>
              <a:t>Designs, develops, tests and delivers offerings using </a:t>
            </a:r>
            <a:r>
              <a:rPr lang="en-US" sz="1600" b="0" dirty="0">
                <a:solidFill>
                  <a:srgbClr val="4589FF"/>
                </a:solidFill>
              </a:rPr>
              <a:t>leading edge</a:t>
            </a:r>
            <a:r>
              <a:rPr lang="en-US" sz="1600" b="0" dirty="0"/>
              <a:t> and/or </a:t>
            </a:r>
            <a:r>
              <a:rPr lang="en-US" sz="1600" b="0" dirty="0">
                <a:solidFill>
                  <a:srgbClr val="4589FF"/>
                </a:solidFill>
              </a:rPr>
              <a:t>proven technologies. ​</a:t>
            </a:r>
          </a:p>
          <a:p>
            <a:r>
              <a:rPr lang="en-US" sz="1600" b="0" dirty="0"/>
              <a:t>Works in an </a:t>
            </a:r>
            <a:r>
              <a:rPr lang="en-US" sz="1600" b="0" dirty="0">
                <a:solidFill>
                  <a:srgbClr val="4589FF"/>
                </a:solidFill>
              </a:rPr>
              <a:t>Agile environment.</a:t>
            </a:r>
          </a:p>
          <a:p>
            <a:r>
              <a:rPr lang="en-US" sz="1600" b="0" dirty="0"/>
              <a:t> </a:t>
            </a:r>
          </a:p>
          <a:p>
            <a:r>
              <a:rPr lang="en-US" sz="1600" b="0" dirty="0"/>
              <a:t>Patches security vulnerabilities as necessary</a:t>
            </a:r>
          </a:p>
          <a:p>
            <a:pPr marL="285750" indent="-285750">
              <a:buFont typeface="Arial" panose="020B0604020202020204" pitchFamily="34" charset="0"/>
              <a:buChar char="•"/>
            </a:pPr>
            <a:endParaRPr lang="en-US" sz="1200" b="0" dirty="0"/>
          </a:p>
          <a:p>
            <a:r>
              <a:rPr lang="en-US" sz="1600" b="0" dirty="0"/>
              <a:t>Pain Points:</a:t>
            </a:r>
          </a:p>
          <a:p>
            <a:pPr marL="285750" indent="-285750">
              <a:buFont typeface="Arial" panose="020B0604020202020204" pitchFamily="34" charset="0"/>
              <a:buChar char="•"/>
            </a:pPr>
            <a:r>
              <a:rPr lang="en-US" sz="1400" b="0" dirty="0">
                <a:solidFill>
                  <a:srgbClr val="4589FF"/>
                </a:solidFill>
              </a:rPr>
              <a:t>Security threats</a:t>
            </a:r>
            <a:r>
              <a:rPr lang="en-US" sz="1400" b="0" dirty="0"/>
              <a:t> to his upstream dependencies</a:t>
            </a:r>
          </a:p>
          <a:p>
            <a:pPr marL="285750" indent="-285750">
              <a:buFont typeface="Arial" panose="020B0604020202020204" pitchFamily="34" charset="0"/>
              <a:buChar char="•"/>
            </a:pPr>
            <a:r>
              <a:rPr lang="en-US" sz="1400" b="0" dirty="0"/>
              <a:t>Workload when fixing security issues</a:t>
            </a:r>
          </a:p>
          <a:p>
            <a:endParaRPr lang="en-US" sz="1600" dirty="0"/>
          </a:p>
        </p:txBody>
      </p:sp>
      <p:sp>
        <p:nvSpPr>
          <p:cNvPr id="4" name="Footer Placeholder"/>
          <p:cNvSpPr>
            <a:spLocks noGrp="1"/>
          </p:cNvSpPr>
          <p:nvPr>
            <p:ph type="ftr" sz="quarter" idx="10"/>
          </p:nvPr>
        </p:nvSpPr>
        <p:spPr/>
        <p:txBody>
          <a:bodyPr/>
          <a:lstStyle/>
          <a:p>
            <a:r>
              <a:rPr lang="en-US" dirty="0" err="1"/>
              <a:t>GitSecure</a:t>
            </a:r>
            <a:r>
              <a:rPr lang="en-US" dirty="0"/>
              <a:t> Smart Updates / Jan 21, 2021 / © 2021 IBM Corporation</a:t>
            </a:r>
          </a:p>
        </p:txBody>
      </p:sp>
      <p:sp>
        <p:nvSpPr>
          <p:cNvPr id="5" name="Slide Number Placeholder"/>
          <p:cNvSpPr>
            <a:spLocks noGrp="1"/>
          </p:cNvSpPr>
          <p:nvPr>
            <p:ph type="sldNum" sz="quarter" idx="11"/>
          </p:nvPr>
        </p:nvSpPr>
        <p:spPr/>
        <p:txBody>
          <a:bodyPr/>
          <a:lstStyle/>
          <a:p>
            <a:fld id="{59395FB3-9C97-154F-86B2-7E381B951268}" type="slidenum">
              <a:rPr lang="en-US" smtClean="0">
                <a:solidFill>
                  <a:schemeClr val="tx1"/>
                </a:solidFill>
              </a:rPr>
              <a:pPr/>
              <a:t>8</a:t>
            </a:fld>
            <a:endParaRPr lang="en-US" dirty="0">
              <a:solidFill>
                <a:schemeClr val="tx1"/>
              </a:solidFill>
            </a:endParaRPr>
          </a:p>
        </p:txBody>
      </p:sp>
      <p:pic>
        <p:nvPicPr>
          <p:cNvPr id="12" name="Picture Placeholder 11" descr="A picture containing computer, person, sitting, indoor&#10;&#10;Description automatically generated">
            <a:extLst>
              <a:ext uri="{FF2B5EF4-FFF2-40B4-BE49-F238E27FC236}">
                <a16:creationId xmlns:a16="http://schemas.microsoft.com/office/drawing/2014/main" id="{B9D781DC-AB2E-9E49-AF39-BC989E1FB71F}"/>
              </a:ext>
            </a:extLst>
          </p:cNvPr>
          <p:cNvPicPr>
            <a:picLocks noGrp="1" noChangeAspect="1"/>
          </p:cNvPicPr>
          <p:nvPr>
            <p:ph type="pic" sz="quarter" idx="13"/>
          </p:nvPr>
        </p:nvPicPr>
        <p:blipFill>
          <a:blip r:embed="rId2"/>
          <a:srcRect t="12559" b="12559"/>
          <a:stretch>
            <a:fillRect/>
          </a:stretch>
        </p:blipFill>
        <p:spPr>
          <a:xfrm>
            <a:off x="4572000" y="0"/>
            <a:ext cx="4576064" cy="5148072"/>
          </a:xfrm>
        </p:spPr>
      </p:pic>
    </p:spTree>
    <p:extLst>
      <p:ext uri="{BB962C8B-B14F-4D97-AF65-F5344CB8AC3E}">
        <p14:creationId xmlns:p14="http://schemas.microsoft.com/office/powerpoint/2010/main" val="199902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p:txBody>
          <a:bodyPr/>
          <a:lstStyle/>
          <a:p>
            <a:r>
              <a:rPr lang="en-US" sz="2000" dirty="0"/>
              <a:t>Karen the </a:t>
            </a:r>
            <a:r>
              <a:rPr lang="en-US" sz="2000" dirty="0">
                <a:solidFill>
                  <a:srgbClr val="4589FF"/>
                </a:solidFill>
              </a:rPr>
              <a:t>Chief Security Officer</a:t>
            </a:r>
          </a:p>
        </p:txBody>
      </p:sp>
      <p:sp>
        <p:nvSpPr>
          <p:cNvPr id="6" name="Text Placeholder"/>
          <p:cNvSpPr>
            <a:spLocks noGrp="1"/>
          </p:cNvSpPr>
          <p:nvPr>
            <p:ph type="body" sz="quarter" idx="12"/>
          </p:nvPr>
        </p:nvSpPr>
        <p:spPr>
          <a:xfrm>
            <a:off x="213854" y="621792"/>
            <a:ext cx="4206240" cy="3361944"/>
          </a:xfrm>
        </p:spPr>
        <p:txBody>
          <a:bodyPr/>
          <a:lstStyle/>
          <a:p>
            <a:r>
              <a:rPr lang="en-US" sz="1600" b="0" dirty="0">
                <a:solidFill>
                  <a:srgbClr val="4589FF"/>
                </a:solidFill>
              </a:rPr>
              <a:t>Establishes rules </a:t>
            </a:r>
            <a:r>
              <a:rPr lang="en-US" sz="1600" b="0" dirty="0"/>
              <a:t>such as Confidentiality, Authentication, Accountability, and Integrity</a:t>
            </a:r>
          </a:p>
          <a:p>
            <a:r>
              <a:rPr lang="en-US" sz="1600" b="0" dirty="0"/>
              <a:t>Enforces </a:t>
            </a:r>
            <a:r>
              <a:rPr lang="en-US" sz="1600" b="0" dirty="0">
                <a:solidFill>
                  <a:srgbClr val="4589FF"/>
                </a:solidFill>
              </a:rPr>
              <a:t>security policy</a:t>
            </a:r>
          </a:p>
          <a:p>
            <a:endParaRPr lang="en-US" sz="1600" b="0" dirty="0"/>
          </a:p>
          <a:p>
            <a:r>
              <a:rPr lang="en-US" sz="1600" b="0" dirty="0"/>
              <a:t>Pain Points:</a:t>
            </a:r>
          </a:p>
          <a:p>
            <a:pPr marL="285750" indent="-285750">
              <a:buFont typeface="Arial" panose="020B0604020202020204" pitchFamily="34" charset="0"/>
              <a:buChar char="•"/>
            </a:pPr>
            <a:r>
              <a:rPr lang="en-US" sz="1600" b="0" dirty="0"/>
              <a:t>Developers don’t prioritize security</a:t>
            </a:r>
          </a:p>
          <a:p>
            <a:pPr marL="285750" indent="-285750">
              <a:buFont typeface="Arial" panose="020B0604020202020204" pitchFamily="34" charset="0"/>
              <a:buChar char="•"/>
            </a:pPr>
            <a:r>
              <a:rPr lang="en-US" sz="1600" b="0" dirty="0"/>
              <a:t>Effective tracking of dependency vulnerabilities is difficult</a:t>
            </a:r>
          </a:p>
          <a:p>
            <a:pPr marL="285750" indent="-285750">
              <a:buFont typeface="Arial" panose="020B0604020202020204" pitchFamily="34" charset="0"/>
              <a:buChar char="•"/>
            </a:pPr>
            <a:endParaRPr lang="en-US" sz="1600" b="0" dirty="0"/>
          </a:p>
        </p:txBody>
      </p:sp>
      <p:sp>
        <p:nvSpPr>
          <p:cNvPr id="4" name="Footer Placeholder"/>
          <p:cNvSpPr>
            <a:spLocks noGrp="1"/>
          </p:cNvSpPr>
          <p:nvPr>
            <p:ph type="ftr" sz="quarter" idx="10"/>
          </p:nvPr>
        </p:nvSpPr>
        <p:spPr/>
        <p:txBody>
          <a:bodyPr/>
          <a:lstStyle/>
          <a:p>
            <a:r>
              <a:rPr lang="en-US" dirty="0" err="1"/>
              <a:t>GitSecure</a:t>
            </a:r>
            <a:r>
              <a:rPr lang="en-US" dirty="0"/>
              <a:t> Smart Updates / Jan 21, 2021 / © 2021 IBM Corporation</a:t>
            </a:r>
          </a:p>
        </p:txBody>
      </p:sp>
      <p:sp>
        <p:nvSpPr>
          <p:cNvPr id="5" name="Slide Number Placeholder"/>
          <p:cNvSpPr>
            <a:spLocks noGrp="1"/>
          </p:cNvSpPr>
          <p:nvPr>
            <p:ph type="sldNum" sz="quarter" idx="11"/>
          </p:nvPr>
        </p:nvSpPr>
        <p:spPr/>
        <p:txBody>
          <a:bodyPr/>
          <a:lstStyle/>
          <a:p>
            <a:fld id="{59395FB3-9C97-154F-86B2-7E381B951268}" type="slidenum">
              <a:rPr lang="en-US" smtClean="0">
                <a:solidFill>
                  <a:schemeClr val="tx1"/>
                </a:solidFill>
              </a:rPr>
              <a:pPr/>
              <a:t>9</a:t>
            </a:fld>
            <a:endParaRPr lang="en-US" dirty="0">
              <a:solidFill>
                <a:schemeClr val="tx1"/>
              </a:solidFill>
            </a:endParaRPr>
          </a:p>
        </p:txBody>
      </p:sp>
      <p:pic>
        <p:nvPicPr>
          <p:cNvPr id="9" name="Picture Placeholder 8" descr="A person wearing glasses&#10;&#10;Description automatically generated with low confidence">
            <a:extLst>
              <a:ext uri="{FF2B5EF4-FFF2-40B4-BE49-F238E27FC236}">
                <a16:creationId xmlns:a16="http://schemas.microsoft.com/office/drawing/2014/main" id="{4F8E8887-8E42-DE4B-B482-11A7FB7A8760}"/>
              </a:ext>
            </a:extLst>
          </p:cNvPr>
          <p:cNvPicPr>
            <a:picLocks noGrp="1" noChangeAspect="1"/>
          </p:cNvPicPr>
          <p:nvPr>
            <p:ph type="pic" sz="quarter" idx="13"/>
          </p:nvPr>
        </p:nvPicPr>
        <p:blipFill>
          <a:blip r:embed="rId2"/>
          <a:srcRect t="12471" b="12471"/>
          <a:stretch>
            <a:fillRect/>
          </a:stretch>
        </p:blipFill>
        <p:spPr/>
      </p:pic>
    </p:spTree>
    <p:extLst>
      <p:ext uri="{BB962C8B-B14F-4D97-AF65-F5344CB8AC3E}">
        <p14:creationId xmlns:p14="http://schemas.microsoft.com/office/powerpoint/2010/main" val="1092422103"/>
      </p:ext>
    </p:extLst>
  </p:cSld>
  <p:clrMapOvr>
    <a:masterClrMapping/>
  </p:clrMapOvr>
</p:sld>
</file>

<file path=ppt/theme/theme1.xml><?xml version="1.0" encoding="utf-8"?>
<a:theme xmlns:a="http://schemas.openxmlformats.org/drawingml/2006/main" name="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Plex" id="{E53BEFB9-BD3E-6B49-81E6-0159AFA54850}" vid="{E1489EF8-B4D5-7348-9CD3-40ED058F2A20}"/>
    </a:ext>
  </a:extLst>
</a:theme>
</file>

<file path=ppt/theme/theme2.xml><?xml version="1.0" encoding="utf-8"?>
<a:theme xmlns:a="http://schemas.openxmlformats.org/drawingml/2006/main" name="IBM 2020 Master template (light gray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Plex" id="{E53BEFB9-BD3E-6B49-81E6-0159AFA54850}" vid="{12FE36E4-47ED-5A48-A6D4-2B7C1E819EF1}"/>
    </a:ext>
  </a:extLst>
</a:theme>
</file>

<file path=ppt/theme/theme3.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4.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2020 Master template (black background)</Template>
  <TotalTime>793</TotalTime>
  <Words>1281</Words>
  <Application>Microsoft Macintosh PowerPoint</Application>
  <PresentationFormat>On-screen Show (16:9)</PresentationFormat>
  <Paragraphs>181</Paragraphs>
  <Slides>21</Slides>
  <Notes>0</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Andale Mono</vt:lpstr>
      <vt:lpstr>Arial</vt:lpstr>
      <vt:lpstr>IBM Plex Sans</vt:lpstr>
      <vt:lpstr>Wingdings</vt:lpstr>
      <vt:lpstr>IBM 2020 Master template (black background)</vt:lpstr>
      <vt:lpstr>IBM 2020 Master template (light gray background)</vt:lpstr>
      <vt:lpstr>Krios – GitSecure Smart Updates — Nicholas Adamou Christopher Geier Kevan Lucchini Napoleon Santana Jack Truskowski  Design Coach – Ashley Bates​ Sponsor – Shripad Nadgowda​ </vt:lpstr>
      <vt:lpstr>Road Map  1. About Us 2. Why use Krios? 3. Problem Statement 4. User Research &amp; Takeaways 5. As-Is  &amp; To-Be Scenarios 6. Cup cake, Birthday cake, &amp; Wedding cake 7. Demo &amp; Closing thoughts  </vt:lpstr>
      <vt:lpstr>About Us</vt:lpstr>
      <vt:lpstr>Motivation</vt:lpstr>
      <vt:lpstr>How might we ​ automate secure dependency management​ that will provide the development team with the ​ notifications and insights​ needed to address insecure dependencies on IBM Cloud?​</vt:lpstr>
      <vt:lpstr>User Research with personas and user interviews</vt:lpstr>
      <vt:lpstr>Key Takeaways from User Interviews</vt:lpstr>
      <vt:lpstr>Chris the Software Developer</vt:lpstr>
      <vt:lpstr>Karen the Chief Security Officer</vt:lpstr>
      <vt:lpstr>As is</vt:lpstr>
      <vt:lpstr>Hills</vt:lpstr>
      <vt:lpstr>Enter… Krios</vt:lpstr>
      <vt:lpstr>To Be</vt:lpstr>
      <vt:lpstr>PowerPoint Presentation</vt:lpstr>
      <vt:lpstr>Birthday Cake</vt:lpstr>
      <vt:lpstr>Birthday Cake</vt:lpstr>
      <vt:lpstr>PowerPoint Presentation</vt:lpstr>
      <vt:lpstr>Wedding Cake</vt:lpstr>
      <vt:lpstr>Demo</vt:lpstr>
      <vt:lpstr>Thank you</vt:lpstr>
      <vt:lpstr>IBM sign-off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Presentation Template — IBM Plex variant</dc:title>
  <dc:creator>JACK TRUSKOWSKI</dc:creator>
  <cp:lastModifiedBy>JACK TRUSKOWSKI</cp:lastModifiedBy>
  <cp:revision>133</cp:revision>
  <cp:lastPrinted>2019-04-25T15:14:05Z</cp:lastPrinted>
  <dcterms:created xsi:type="dcterms:W3CDTF">2021-01-11T20:33:22Z</dcterms:created>
  <dcterms:modified xsi:type="dcterms:W3CDTF">2021-01-20T22:48:16Z</dcterms:modified>
</cp:coreProperties>
</file>